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74" r:id="rId9"/>
    <p:sldId id="275" r:id="rId10"/>
    <p:sldId id="276" r:id="rId11"/>
    <p:sldId id="277" r:id="rId12"/>
    <p:sldId id="278" r:id="rId13"/>
    <p:sldId id="268" r:id="rId14"/>
    <p:sldId id="269" r:id="rId15"/>
    <p:sldId id="272" r:id="rId16"/>
    <p:sldId id="273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3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112DF98C-8BD3-4052-B03E-D3F683968821}">
          <p14:sldIdLst>
            <p14:sldId id="256"/>
          </p14:sldIdLst>
        </p14:section>
        <p14:section name="개요" id="{8B5ADCC2-2B39-403E-BD24-DCC04F172148}">
          <p14:sldIdLst>
            <p14:sldId id="257"/>
            <p14:sldId id="263"/>
            <p14:sldId id="264"/>
            <p14:sldId id="265"/>
            <p14:sldId id="266"/>
            <p14:sldId id="267"/>
          </p14:sldIdLst>
        </p14:section>
        <p14:section name="시스템" id="{451D2339-1A49-42D3-BC71-43BEE55639E0}">
          <p14:sldIdLst>
            <p14:sldId id="274"/>
            <p14:sldId id="275"/>
            <p14:sldId id="276"/>
            <p14:sldId id="277"/>
            <p14:sldId id="278"/>
            <p14:sldId id="268"/>
            <p14:sldId id="269"/>
            <p14:sldId id="272"/>
            <p14:sldId id="273"/>
          </p14:sldIdLst>
        </p14:section>
        <p14:section name="캐릭터 및 애니메이션" id="{E5A468C0-A930-4EA2-9E1A-1B8E7E567185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스테이지" id="{2194D4FB-AA96-4DBC-BD16-E6CCD9355FFF}">
          <p14:sldIdLst>
            <p14:sldId id="293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오브젝트" id="{1D952D49-8FDA-42D7-8576-805AA5561E81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 autoAdjust="0"/>
    <p:restoredTop sz="94717" autoAdjust="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586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E1587-CA4D-490C-8B08-6E8F50FEE66F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F2963-51FA-469E-857D-3DF46D9CD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1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F2963-51FA-469E-857D-3DF46D9CDA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842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../&#54632;&#51221;/&#54632;&#51221;%20&#52968;&#49481;.ppt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&#54632;&#51221;/&#54632;&#51221;%20&#52968;&#49481;.pp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&#54632;&#51221;/&#54632;&#51221;%20&#49884;&#49828;&#53596;%20&#44592;&#54925;&#49436;.docx" TargetMode="External"/><Relationship Id="rId2" Type="http://schemas.openxmlformats.org/officeDocument/2006/relationships/hyperlink" Target="&#54632;&#51221;/&#54632;&#51221;%20&#45936;&#51060;&#53552;%20&#53580;&#51060;&#48660;.xlsx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&#54632;&#51221;/&#54632;&#51221;%20&#52968;&#49481;.ppt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endParaRPr lang="en-US" altLang="ko-KR" sz="120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5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목차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864096"/>
            <a:ext cx="8280549" cy="563231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개요</a:t>
            </a:r>
            <a:endParaRPr lang="en-US" altLang="ko-KR">
              <a:solidFill>
                <a:schemeClr val="bg1"/>
              </a:solidFill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개요 </a:t>
            </a:r>
            <a:endParaRPr lang="en-US" altLang="ko-KR" sz="1200">
              <a:solidFill>
                <a:schemeClr val="bg1"/>
              </a:solidFill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컨셉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시스템</a:t>
            </a:r>
            <a:endParaRPr lang="en-US" altLang="ko-KR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조작 시스템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메뉴 조작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이동 조작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행동 조작</a:t>
            </a:r>
            <a:endParaRPr lang="en-US" altLang="ko-KR" sz="120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플레이 시스템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이동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시점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점프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잡기</a:t>
            </a:r>
            <a:endParaRPr lang="en-US" altLang="ko-KR" sz="120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메뉴 시스템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시스템 진행 방식</a:t>
            </a:r>
            <a:endParaRPr lang="en-US" altLang="ko-KR" sz="1200">
              <a:solidFill>
                <a:schemeClr val="bg1"/>
              </a:solidFill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en-US" altLang="ko-KR" sz="1200">
                <a:solidFill>
                  <a:schemeClr val="bg1"/>
                </a:solidFill>
              </a:rPr>
              <a:t>  UI</a:t>
            </a:r>
          </a:p>
          <a:p>
            <a:r>
              <a:rPr lang="en-US" altLang="ko-KR">
                <a:solidFill>
                  <a:schemeClr val="bg1"/>
                </a:solidFill>
              </a:rPr>
              <a:t>3. </a:t>
            </a:r>
            <a:r>
              <a:rPr lang="ko-KR" altLang="en-US">
                <a:solidFill>
                  <a:schemeClr val="bg1"/>
                </a:solidFill>
              </a:rPr>
              <a:t>캐릭터</a:t>
            </a:r>
            <a:endParaRPr lang="en-US" altLang="ko-KR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애니메이션 플로우</a:t>
            </a:r>
            <a:endParaRPr lang="en-US" altLang="ko-KR" sz="120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애니메이션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4. </a:t>
            </a:r>
            <a:r>
              <a:rPr lang="ko-KR" altLang="en-US">
                <a:solidFill>
                  <a:schemeClr val="bg1"/>
                </a:solidFill>
              </a:rPr>
              <a:t>스테이지</a:t>
            </a:r>
            <a:endParaRPr lang="en-US" altLang="ko-KR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>
                <a:solidFill>
                  <a:schemeClr val="bg1"/>
                </a:solidFill>
              </a:rPr>
              <a:t>스테이지 종류</a:t>
            </a:r>
            <a:endParaRPr lang="en-US" altLang="ko-KR" sz="1200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대구간 </a:t>
            </a:r>
            <a:endParaRPr lang="en-US" altLang="ko-KR" sz="1200">
              <a:solidFill>
                <a:schemeClr val="bg1"/>
              </a:solidFill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소구간 </a:t>
            </a:r>
          </a:p>
          <a:p>
            <a:r>
              <a:rPr lang="en-US" altLang="ko-KR">
                <a:solidFill>
                  <a:schemeClr val="bg1"/>
                </a:solidFill>
              </a:rPr>
              <a:t>5.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en-US" altLang="ko-KR">
              <a:solidFill>
                <a:schemeClr val="bg1"/>
              </a:solidFill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</a:rPr>
              <a:t>1)</a:t>
            </a:r>
            <a:r>
              <a:rPr lang="ko-KR" altLang="en-US" sz="1200">
                <a:solidFill>
                  <a:schemeClr val="bg1"/>
                </a:solidFill>
              </a:rPr>
              <a:t>오브젝트 컨셉</a:t>
            </a:r>
            <a:endParaRPr lang="en-US" altLang="ko-KR" sz="1200">
              <a:solidFill>
                <a:schemeClr val="bg1"/>
              </a:solidFill>
            </a:endParaRPr>
          </a:p>
          <a:p>
            <a:pPr lvl="1"/>
            <a:r>
              <a:rPr lang="en-US" altLang="ko-KR" sz="1200">
                <a:solidFill>
                  <a:schemeClr val="bg1"/>
                </a:solidFill>
              </a:rPr>
              <a:t>2)</a:t>
            </a:r>
            <a:r>
              <a:rPr lang="ko-KR" altLang="en-US" sz="1200">
                <a:solidFill>
                  <a:schemeClr val="bg1"/>
                </a:solidFill>
              </a:rPr>
              <a:t>함정 컨셉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1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006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517064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2) </a:t>
            </a:r>
            <a:r>
              <a:rPr lang="ko-KR" altLang="en-US" sz="2400" b="1">
                <a:solidFill>
                  <a:schemeClr val="bg1"/>
                </a:solidFill>
              </a:rPr>
              <a:t>플레이 시스템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이동</a:t>
            </a:r>
            <a:r>
              <a:rPr lang="en-US" altLang="ko-KR" sz="1400" b="1">
                <a:solidFill>
                  <a:schemeClr val="bg1"/>
                </a:solidFill>
              </a:rPr>
              <a:t>(2)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캐릭터가 이동중 전방에 장애물이 있을시 이동애니메이션을 멈추고 밀어내는 애니메이션으로 바뀐다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r>
              <a:rPr lang="ko-KR" altLang="en-US" sz="1400" b="1">
                <a:solidFill>
                  <a:schemeClr val="bg1"/>
                </a:solidFill>
              </a:rPr>
              <a:t>밀어지는 장애물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lvl="4"/>
            <a:endParaRPr lang="en-US" altLang="ko-KR" sz="1400" b="1">
              <a:solidFill>
                <a:schemeClr val="bg1"/>
              </a:solidFill>
            </a:endParaRPr>
          </a:p>
          <a:p>
            <a:pPr marL="2571750" lvl="5" indent="-285750">
              <a:buFont typeface="Wingdings" panose="05000000000000000000" pitchFamily="2" charset="2"/>
              <a:buChar char="§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2114550" lvl="4" indent="-285750">
              <a:buFont typeface="Wingdings" panose="05000000000000000000" pitchFamily="2" charset="2"/>
              <a:buChar char="§"/>
            </a:pPr>
            <a:r>
              <a:rPr lang="ko-KR" altLang="en-US" sz="1400" b="1">
                <a:solidFill>
                  <a:schemeClr val="bg1"/>
                </a:solidFill>
              </a:rPr>
              <a:t>밀어지지 않는 오브젝트 </a:t>
            </a:r>
            <a:endParaRPr lang="en-US" altLang="ko-KR" sz="1400" b="1">
              <a:solidFill>
                <a:schemeClr val="bg1"/>
              </a:solidFill>
            </a:endParaRPr>
          </a:p>
          <a:p>
            <a:pPr lvl="5"/>
            <a:endParaRPr lang="en-US" altLang="ko-KR" sz="1400" b="1">
              <a:solidFill>
                <a:schemeClr val="bg1"/>
              </a:solidFill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캐릭터가 이동중 전방에 다른 캐릭터가 있을시 이동애니메이션을 멈추고 밀어내는 애니메이션으로 바뀐다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lvl="3"/>
            <a:endParaRPr lang="en-US" altLang="ko-KR" sz="1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55064"/>
              </p:ext>
            </p:extLst>
          </p:nvPr>
        </p:nvGraphicFramePr>
        <p:xfrm>
          <a:off x="2267744" y="2348880"/>
          <a:ext cx="3744416" cy="187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석상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신전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구르는 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바다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나무상자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빙하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얼음덩이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화산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구르는 바위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석상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23044"/>
            <a:ext cx="9144000" cy="864096"/>
          </a:xfrm>
          <a:solidFill>
            <a:srgbClr val="7030A0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플레이 시스템</a:t>
            </a:r>
          </a:p>
        </p:txBody>
      </p:sp>
    </p:spTree>
    <p:extLst>
      <p:ext uri="{BB962C8B-B14F-4D97-AF65-F5344CB8AC3E}">
        <p14:creationId xmlns:p14="http://schemas.microsoft.com/office/powerpoint/2010/main" val="346555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1974" y="980728"/>
            <a:ext cx="8496573" cy="452431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2) </a:t>
            </a:r>
            <a:r>
              <a:rPr lang="ko-KR" altLang="en-US" sz="2400" b="1">
                <a:solidFill>
                  <a:schemeClr val="bg1"/>
                </a:solidFill>
              </a:rPr>
              <a:t>플레이 시스템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시점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화면의 </a:t>
            </a:r>
            <a:r>
              <a:rPr lang="en-US" altLang="ko-KR" sz="1400" b="1">
                <a:solidFill>
                  <a:schemeClr val="bg1"/>
                </a:solidFill>
              </a:rPr>
              <a:t>60%</a:t>
            </a:r>
            <a:r>
              <a:rPr lang="ko-KR" altLang="en-US" sz="1400" b="1">
                <a:solidFill>
                  <a:schemeClr val="bg1"/>
                </a:solidFill>
              </a:rPr>
              <a:t>를 넘어가는 캐릭에 맞춰 시점이 이동한다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화면의 </a:t>
            </a:r>
            <a:r>
              <a:rPr lang="en-US" altLang="ko-KR" sz="1400" b="1">
                <a:solidFill>
                  <a:schemeClr val="bg1"/>
                </a:solidFill>
              </a:rPr>
              <a:t>60%</a:t>
            </a:r>
            <a:r>
              <a:rPr lang="ko-KR" altLang="en-US" sz="1400" b="1">
                <a:solidFill>
                  <a:schemeClr val="bg1"/>
                </a:solidFill>
              </a:rPr>
              <a:t>를 넘어간 캐릭이 없을 경우 시점은 멈춰있다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특수한 오브젝트에 한해 시점이 오브젝트에 고정된다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점프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sz="1400" b="1">
                <a:solidFill>
                  <a:schemeClr val="bg1"/>
                </a:solidFill>
              </a:rPr>
              <a:t>A</a:t>
            </a:r>
            <a:r>
              <a:rPr lang="ko-KR" altLang="en-US" sz="1400" b="1">
                <a:solidFill>
                  <a:schemeClr val="bg1"/>
                </a:solidFill>
              </a:rPr>
              <a:t>버튼을 통해 점프가 가능하다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점프했을때와 착지할때의 속도와 모션이 다르다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경사에 비례하여 점프하는 이동거리가 다르다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ko-KR" altLang="en-US" sz="1400" b="1">
                <a:solidFill>
                  <a:schemeClr val="bg1"/>
                </a:solidFill>
              </a:rPr>
              <a:t>경사가 높아지는 경우 </a:t>
            </a:r>
            <a:r>
              <a:rPr lang="en-US" altLang="ko-KR" sz="1400" b="1">
                <a:solidFill>
                  <a:schemeClr val="bg1"/>
                </a:solidFill>
              </a:rPr>
              <a:t>- </a:t>
            </a:r>
            <a:r>
              <a:rPr lang="ko-KR" altLang="en-US" sz="1400" b="1">
                <a:solidFill>
                  <a:schemeClr val="bg1"/>
                </a:solidFill>
              </a:rPr>
              <a:t>이동거리가 감소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ko-KR" altLang="en-US" sz="1400" b="1">
                <a:solidFill>
                  <a:schemeClr val="bg1"/>
                </a:solidFill>
              </a:rPr>
              <a:t>경사가 낮아지는 경우 </a:t>
            </a:r>
            <a:r>
              <a:rPr lang="en-US" altLang="ko-KR" sz="1400" b="1">
                <a:solidFill>
                  <a:schemeClr val="bg1"/>
                </a:solidFill>
              </a:rPr>
              <a:t>- </a:t>
            </a:r>
            <a:r>
              <a:rPr lang="ko-KR" altLang="en-US" sz="1400" b="1">
                <a:solidFill>
                  <a:schemeClr val="bg1"/>
                </a:solidFill>
              </a:rPr>
              <a:t>이동거리가 감소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높은곳에서 떨어질시 높이에 따라 이동거리가 늘어난다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잡기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특정한 오브젝트에 한하여 잡기버튼을 조작시 활성화된다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잡기버튼이 활성화 되는 오브젝트 근처에서 </a:t>
            </a:r>
            <a:r>
              <a:rPr lang="en-US" altLang="ko-KR" sz="1400" b="1">
                <a:solidFill>
                  <a:schemeClr val="bg1"/>
                </a:solidFill>
              </a:rPr>
              <a:t>B</a:t>
            </a:r>
            <a:r>
              <a:rPr lang="ko-KR" altLang="en-US" sz="1400" b="1">
                <a:solidFill>
                  <a:schemeClr val="bg1"/>
                </a:solidFill>
              </a:rPr>
              <a:t>키를 조작하여 잡기를 시도한다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잡기버튼을 누르고 있는동안 캐릭터는 해당 오브젝트를 계속 잡고 있다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잡기버튼을 누른 상태로 오브젝트 근처에 이동시 잡기를 시도한다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잡기버튼을 누른 상태에서 잡기버튼을 손에서 땔시 잡고있는 행동을 해제한다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-23044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플레이 시스템</a:t>
            </a:r>
          </a:p>
        </p:txBody>
      </p:sp>
    </p:spTree>
    <p:extLst>
      <p:ext uri="{BB962C8B-B14F-4D97-AF65-F5344CB8AC3E}">
        <p14:creationId xmlns:p14="http://schemas.microsoft.com/office/powerpoint/2010/main" val="34116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23044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4555093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2) </a:t>
            </a:r>
            <a:r>
              <a:rPr lang="ko-KR" altLang="en-US" sz="2400" b="1">
                <a:solidFill>
                  <a:schemeClr val="bg1"/>
                </a:solidFill>
              </a:rPr>
              <a:t>메뉴 시스템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시스템 진행 방식 </a:t>
            </a: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이미지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lvl="3"/>
            <a:endParaRPr lang="en-US" altLang="ko-KR" sz="1400" b="1">
              <a:solidFill>
                <a:schemeClr val="bg1"/>
              </a:solidFill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altLang="ko-KR" sz="1400" b="1">
              <a:solidFill>
                <a:schemeClr val="bg1"/>
              </a:solidFill>
            </a:endParaRPr>
          </a:p>
        </p:txBody>
      </p:sp>
      <p:pic>
        <p:nvPicPr>
          <p:cNvPr id="1027" name="Picture 3" descr="C:\Users\ooo\Desktop\시스템 진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06" y="1666705"/>
            <a:ext cx="6664325" cy="370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-23044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메뉴 시스템</a:t>
            </a:r>
          </a:p>
        </p:txBody>
      </p:sp>
    </p:spTree>
    <p:extLst>
      <p:ext uri="{BB962C8B-B14F-4D97-AF65-F5344CB8AC3E}">
        <p14:creationId xmlns:p14="http://schemas.microsoft.com/office/powerpoint/2010/main" val="277983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9"/>
            <a:ext cx="5696633" cy="403244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052736"/>
            <a:ext cx="5534521" cy="338437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3295585" y="1719550"/>
            <a:ext cx="1512168" cy="1044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16576" y="991071"/>
            <a:ext cx="2922909" cy="14773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스테이지</a:t>
            </a:r>
            <a:endParaRPr lang="en-US" altLang="ko-KR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해당 스테이지의 이름과 난이도를 보여준다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해당 스테이지의 컨셉을 스테이지 아이콘을 통해 보여준다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/>
          </a:p>
        </p:txBody>
      </p:sp>
      <p:cxnSp>
        <p:nvCxnSpPr>
          <p:cNvPr id="11" name="직선 연결선 10"/>
          <p:cNvCxnSpPr>
            <a:stCxn id="7" idx="6"/>
          </p:cNvCxnSpPr>
          <p:nvPr/>
        </p:nvCxnSpPr>
        <p:spPr>
          <a:xfrm>
            <a:off x="4807753" y="2241608"/>
            <a:ext cx="13048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이등변 삼각형 11"/>
          <p:cNvSpPr/>
          <p:nvPr/>
        </p:nvSpPr>
        <p:spPr>
          <a:xfrm flipV="1">
            <a:off x="2078349" y="2286403"/>
            <a:ext cx="690495" cy="360040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12620" y="2646443"/>
            <a:ext cx="2926866" cy="1661993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스테이지 선택</a:t>
            </a:r>
            <a:endParaRPr lang="en-US" altLang="ko-KR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현재 플레이어가 선택한 스테이지 위에 있다</a:t>
            </a:r>
            <a:endParaRPr lang="en-US" altLang="ko-KR" sz="12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조작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결정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통해 해당 스테이지를 시작할 수 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조작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결정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누르면 스테이지 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선택 경고창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이 나온다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5" name="직선 연결선 14"/>
          <p:cNvCxnSpPr>
            <a:endCxn id="13" idx="1"/>
          </p:cNvCxnSpPr>
          <p:nvPr/>
        </p:nvCxnSpPr>
        <p:spPr>
          <a:xfrm>
            <a:off x="2423596" y="2420888"/>
            <a:ext cx="3689024" cy="10565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627784" y="4365104"/>
            <a:ext cx="3312368" cy="72008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116575" y="4869160"/>
            <a:ext cx="2922909" cy="1846659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조작 도우미</a:t>
            </a:r>
            <a:endParaRPr lang="en-US" altLang="ko-KR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현재 창에서 작동 가능한 버튼과 그버튼에 대한 명칭과 설명을 명확하게 알려준다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해당 버튼과 유사한 아이콘을 사용하여 플레이어가 아이콘을 보고 버튼의 사용법을 알수 있게 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/>
          </a:p>
        </p:txBody>
      </p:sp>
      <p:cxnSp>
        <p:nvCxnSpPr>
          <p:cNvPr id="36" name="직선 연결선 35"/>
          <p:cNvCxnSpPr>
            <a:endCxn id="27" idx="1"/>
          </p:cNvCxnSpPr>
          <p:nvPr/>
        </p:nvCxnSpPr>
        <p:spPr>
          <a:xfrm>
            <a:off x="5940152" y="5085184"/>
            <a:ext cx="176423" cy="70730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459" y="5438837"/>
            <a:ext cx="5760640" cy="101566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총 </a:t>
            </a:r>
            <a:r>
              <a:rPr lang="en-US" altLang="ko-KR" sz="1200">
                <a:solidFill>
                  <a:schemeClr val="bg1"/>
                </a:solidFill>
              </a:rPr>
              <a:t>5</a:t>
            </a:r>
            <a:r>
              <a:rPr lang="ko-KR" altLang="en-US" sz="1200">
                <a:solidFill>
                  <a:schemeClr val="bg1"/>
                </a:solidFill>
              </a:rPr>
              <a:t>개의 스테이지 선택 </a:t>
            </a:r>
            <a:r>
              <a:rPr lang="en-US" altLang="ko-KR" sz="1200">
                <a:solidFill>
                  <a:schemeClr val="bg1"/>
                </a:solidFill>
              </a:rPr>
              <a:t>UI</a:t>
            </a:r>
            <a:r>
              <a:rPr lang="ko-KR" altLang="en-US" sz="1200">
                <a:solidFill>
                  <a:schemeClr val="bg1"/>
                </a:solidFill>
              </a:rPr>
              <a:t>가 존재한다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섬이라는 뒷배경과 배경과 비슷한 환경을 보여주는 느낌의 스테이지 아이콘을 </a:t>
            </a:r>
            <a:r>
              <a:rPr lang="en-US" altLang="ko-KR" sz="1200">
                <a:solidFill>
                  <a:schemeClr val="bg1"/>
                </a:solidFill>
              </a:rPr>
              <a:t>5</a:t>
            </a:r>
            <a:r>
              <a:rPr lang="ko-KR" altLang="en-US" sz="1200">
                <a:solidFill>
                  <a:schemeClr val="bg1"/>
                </a:solidFill>
              </a:rPr>
              <a:t>곳의 위치에 배치한다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커서조작을 통해 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스테이지 선택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의 위치가 다음 스테이지 바로 위로 이동한다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결정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을 조작 할 시 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스테이지 선택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 아래에 있는 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스테이지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를 시작한다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1403648" y="5013177"/>
            <a:ext cx="0" cy="42566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UI </a:t>
            </a:r>
            <a:endParaRPr lang="ko-KR" altLang="en-US" sz="32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94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8" y="2725528"/>
            <a:ext cx="5696633" cy="4032448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85" y="2797535"/>
            <a:ext cx="5534521" cy="338437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81785" y="2797535"/>
            <a:ext cx="5534521" cy="55945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1P Raedy    </a:t>
            </a:r>
            <a:r>
              <a:rPr lang="en-US" altLang="ko-KR" sz="2000"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2P Raedy     </a:t>
            </a:r>
            <a:r>
              <a:rPr lang="en-US" altLang="ko-KR" sz="2000">
                <a:solidFill>
                  <a:srgbClr val="00B05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3P N/A      </a:t>
            </a:r>
            <a:r>
              <a:rPr lang="en-US" altLang="ko-KR" sz="2000">
                <a:solidFill>
                  <a:schemeClr val="accent6">
                    <a:lumMod val="50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4P N/A</a:t>
            </a:r>
            <a:endParaRPr lang="ko-KR" altLang="en-US" sz="2000">
              <a:solidFill>
                <a:schemeClr val="accent6">
                  <a:lumMod val="50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48745" y="2725528"/>
            <a:ext cx="5418698" cy="703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8456" y="1170793"/>
            <a:ext cx="8811136" cy="12926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플레이어 선택</a:t>
            </a:r>
            <a:endParaRPr lang="en-US" altLang="ko-KR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플레이어가 조이패드의 </a:t>
            </a:r>
            <a:r>
              <a:rPr lang="en-US" altLang="ko-KR" sz="1200">
                <a:solidFill>
                  <a:schemeClr val="bg1"/>
                </a:solidFill>
              </a:rPr>
              <a:t>(start)</a:t>
            </a:r>
            <a:r>
              <a:rPr lang="ko-KR" altLang="en-US" sz="1200">
                <a:solidFill>
                  <a:schemeClr val="bg1"/>
                </a:solidFill>
              </a:rPr>
              <a:t>버튼을 누르면 해당 자리에 맞는 </a:t>
            </a:r>
            <a:r>
              <a:rPr lang="en-US" altLang="ko-KR" sz="1200">
                <a:solidFill>
                  <a:schemeClr val="bg1"/>
                </a:solidFill>
              </a:rPr>
              <a:t>P(player)</a:t>
            </a:r>
            <a:r>
              <a:rPr lang="ko-KR" altLang="en-US" sz="1200">
                <a:solidFill>
                  <a:schemeClr val="bg1"/>
                </a:solidFill>
              </a:rPr>
              <a:t>가 활성화 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활성화가 되었을때는 </a:t>
            </a:r>
            <a:r>
              <a:rPr lang="en-US" altLang="ko-KR" sz="1200">
                <a:solidFill>
                  <a:schemeClr val="bg1"/>
                </a:solidFill>
              </a:rPr>
              <a:t>Raedy </a:t>
            </a:r>
            <a:r>
              <a:rPr lang="ko-KR" altLang="en-US" sz="1200">
                <a:solidFill>
                  <a:schemeClr val="bg1"/>
                </a:solidFill>
              </a:rPr>
              <a:t>비활성화가 되었을때는 </a:t>
            </a:r>
            <a:r>
              <a:rPr lang="en-US" altLang="ko-KR" sz="1200">
                <a:solidFill>
                  <a:schemeClr val="bg1"/>
                </a:solidFill>
              </a:rPr>
              <a:t>N/A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최소 두명이 </a:t>
            </a:r>
            <a:r>
              <a:rPr lang="en-US" altLang="ko-KR" sz="1200">
                <a:solidFill>
                  <a:schemeClr val="bg1"/>
                </a:solidFill>
              </a:rPr>
              <a:t>Raedy</a:t>
            </a:r>
            <a:r>
              <a:rPr lang="ko-KR" altLang="en-US" sz="1200">
                <a:solidFill>
                  <a:schemeClr val="bg1"/>
                </a:solidFill>
              </a:rPr>
              <a:t>가 되었을때 스테이지를 선택할수 있고 한명일때는 스테이지 선택이 비활성화 된다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</a:rPr>
              <a:t>앉은 자리의 조이패드에 맞춰서 </a:t>
            </a:r>
            <a:r>
              <a:rPr lang="en-US" altLang="ko-KR" sz="1200">
                <a:solidFill>
                  <a:schemeClr val="bg1"/>
                </a:solidFill>
              </a:rPr>
              <a:t>1P,2P</a:t>
            </a:r>
            <a:r>
              <a:rPr lang="ko-KR" altLang="en-US" sz="1200">
                <a:solidFill>
                  <a:schemeClr val="bg1"/>
                </a:solidFill>
              </a:rPr>
              <a:t>등이 정해지며 먼저 </a:t>
            </a:r>
            <a:r>
              <a:rPr lang="en-US" altLang="ko-KR" sz="1200">
                <a:solidFill>
                  <a:schemeClr val="bg1"/>
                </a:solidFill>
              </a:rPr>
              <a:t>(start)</a:t>
            </a:r>
            <a:r>
              <a:rPr lang="ko-KR" altLang="en-US" sz="1200">
                <a:solidFill>
                  <a:schemeClr val="bg1"/>
                </a:solidFill>
              </a:rPr>
              <a:t>를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누른다고 </a:t>
            </a:r>
            <a:r>
              <a:rPr lang="en-US" altLang="ko-KR" sz="1200">
                <a:solidFill>
                  <a:schemeClr val="bg1"/>
                </a:solidFill>
              </a:rPr>
              <a:t>1P</a:t>
            </a:r>
            <a:r>
              <a:rPr lang="ko-KR" altLang="en-US" sz="1200">
                <a:solidFill>
                  <a:schemeClr val="bg1"/>
                </a:solidFill>
              </a:rPr>
              <a:t>가 되지는 않는다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1"/>
                </a:solidFill>
              </a:rPr>
              <a:t>1P~4P</a:t>
            </a:r>
            <a:r>
              <a:rPr lang="ko-KR" altLang="en-US" sz="1200">
                <a:solidFill>
                  <a:schemeClr val="bg1"/>
                </a:solidFill>
              </a:rPr>
              <a:t>중 가장 먼저 활성화가 된 플레이어가 스테이지를 선택할 수 있다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  <a:endParaRPr lang="ko-KR" altLang="en-US" sz="120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5" idx="2"/>
            <a:endCxn id="4" idx="0"/>
          </p:cNvCxnSpPr>
          <p:nvPr/>
        </p:nvCxnSpPr>
        <p:spPr>
          <a:xfrm flipH="1">
            <a:off x="4558094" y="2463455"/>
            <a:ext cx="5930" cy="262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UI</a:t>
            </a:r>
            <a:endParaRPr lang="ko-KR" altLang="en-US" sz="32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02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</a:t>
            </a:r>
          </a:p>
        </p:txBody>
      </p:sp>
      <p:pic>
        <p:nvPicPr>
          <p:cNvPr id="4098" name="Picture 2" descr="C:\Users\ooo\Desktop\new super mario bros. wii screen 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6"/>
          <a:stretch/>
        </p:blipFill>
        <p:spPr bwMode="auto">
          <a:xfrm>
            <a:off x="417234" y="1340768"/>
            <a:ext cx="5306894" cy="215420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187624" y="1556792"/>
            <a:ext cx="37444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987824" y="1406897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995936" y="1406897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3995937" y="1411689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다리꼴 27"/>
          <p:cNvSpPr/>
          <p:nvPr/>
        </p:nvSpPr>
        <p:spPr>
          <a:xfrm>
            <a:off x="4788024" y="1458588"/>
            <a:ext cx="144016" cy="9820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824028" y="1373683"/>
            <a:ext cx="72008" cy="661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3"/>
          <p:cNvSpPr/>
          <p:nvPr/>
        </p:nvSpPr>
        <p:spPr>
          <a:xfrm>
            <a:off x="2437507" y="1418778"/>
            <a:ext cx="45719" cy="92301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115616" y="1196752"/>
            <a:ext cx="396044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stCxn id="48" idx="3"/>
          </p:cNvCxnSpPr>
          <p:nvPr/>
        </p:nvCxnSpPr>
        <p:spPr>
          <a:xfrm>
            <a:off x="5076056" y="1520788"/>
            <a:ext cx="864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5940152" y="1196752"/>
            <a:ext cx="2952328" cy="3960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미니 맵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현재 스테이지에 대한 플레이어의 위치와 구간의 수 저장지점 특수 이벤트에 대한 오브젝트 위치등을 알려준다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  <a:p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 sz="1200">
                <a:solidFill>
                  <a:schemeClr val="bg1"/>
                </a:solidFill>
              </a:rPr>
              <a:t>   - </a:t>
            </a:r>
            <a:r>
              <a:rPr lang="ko-KR" altLang="en-US" sz="1200">
                <a:solidFill>
                  <a:schemeClr val="bg1"/>
                </a:solidFill>
              </a:rPr>
              <a:t>세이브 된 저장 지점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 sz="1200">
                <a:solidFill>
                  <a:schemeClr val="bg1"/>
                </a:solidFill>
              </a:rPr>
              <a:t>   - </a:t>
            </a:r>
            <a:r>
              <a:rPr lang="ko-KR" altLang="en-US" sz="1200">
                <a:solidFill>
                  <a:schemeClr val="bg1"/>
                </a:solidFill>
              </a:rPr>
              <a:t>세이브 되지 않은 저장지점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 sz="1200">
                <a:solidFill>
                  <a:schemeClr val="bg1"/>
                </a:solidFill>
              </a:rPr>
              <a:t>   - </a:t>
            </a:r>
            <a:r>
              <a:rPr lang="ko-KR" altLang="en-US" sz="1200">
                <a:solidFill>
                  <a:schemeClr val="bg1"/>
                </a:solidFill>
              </a:rPr>
              <a:t>현재 플레이어 위치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en-US" altLang="ko-KR" sz="1200">
                <a:solidFill>
                  <a:schemeClr val="bg1"/>
                </a:solidFill>
              </a:rPr>
              <a:t>   - </a:t>
            </a:r>
            <a:r>
              <a:rPr lang="ko-KR" altLang="en-US" sz="1200">
                <a:solidFill>
                  <a:schemeClr val="bg1"/>
                </a:solidFill>
              </a:rPr>
              <a:t>유물의 위치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기타 이벤트 관련</a:t>
            </a:r>
            <a:endParaRPr lang="en-US" altLang="ko-KR" sz="1200">
              <a:solidFill>
                <a:schemeClr val="bg1"/>
              </a:solidFill>
            </a:endParaRPr>
          </a:p>
          <a:p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200">
                <a:solidFill>
                  <a:schemeClr val="bg1"/>
                </a:solidFill>
              </a:rPr>
              <a:t>괴물 혹은 바위등 뒤나 앞에서부터 오는 거대한 함정의 경우 미니맵에 아이콘화 하여 띄운다</a:t>
            </a:r>
            <a:r>
              <a:rPr lang="en-US" altLang="ko-KR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UI</a:t>
            </a:r>
            <a:endParaRPr lang="ko-KR" altLang="en-US" sz="32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5400000">
            <a:off x="6089015" y="2632045"/>
            <a:ext cx="81743" cy="7200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26" name="TextBox 25"/>
          <p:cNvSpPr txBox="1"/>
          <p:nvPr/>
        </p:nvSpPr>
        <p:spPr>
          <a:xfrm>
            <a:off x="6080964" y="2586311"/>
            <a:ext cx="4571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>
                <a:solidFill>
                  <a:schemeClr val="bg1"/>
                </a:solidFill>
              </a:rPr>
              <a:t>c</a:t>
            </a:r>
            <a:endParaRPr lang="ko-KR" altLang="en-US" sz="400" b="1">
              <a:solidFill>
                <a:schemeClr val="bg1"/>
              </a:solidFill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>
            <a:off x="1902836" y="1427378"/>
            <a:ext cx="81743" cy="7200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32" name="TextBox 31"/>
          <p:cNvSpPr txBox="1"/>
          <p:nvPr/>
        </p:nvSpPr>
        <p:spPr>
          <a:xfrm>
            <a:off x="1894785" y="1381644"/>
            <a:ext cx="4571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>
                <a:solidFill>
                  <a:schemeClr val="bg1"/>
                </a:solidFill>
              </a:rPr>
              <a:t>c</a:t>
            </a:r>
            <a:endParaRPr lang="ko-KR" altLang="en-US" sz="400" b="1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907704" y="1412776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6093882" y="2624386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987824" y="1407982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6103823" y="2996952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>
          <a:xfrm>
            <a:off x="6071022" y="3382849"/>
            <a:ext cx="45719" cy="92301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다리꼴 38"/>
          <p:cNvSpPr/>
          <p:nvPr/>
        </p:nvSpPr>
        <p:spPr>
          <a:xfrm>
            <a:off x="6008956" y="3789040"/>
            <a:ext cx="144016" cy="9820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044960" y="3704135"/>
            <a:ext cx="72008" cy="661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ooo\AppData\Local\Microsoft\Windows\INetCache\IE\95AYGQ32\1200px-Spongebob-squarepant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00" y="2920572"/>
            <a:ext cx="325958" cy="4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827584" y="3164385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9612" y="3163914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1330636" y="3163914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27584" y="3284984"/>
            <a:ext cx="720080" cy="7200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0236" y="2840147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Player 1</a:t>
            </a:r>
            <a:endParaRPr lang="ko-KR" altLang="en-US">
              <a:solidFill>
                <a:srgbClr val="FF000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7" name="Picture 3" descr="C:\Users\ooo\AppData\Local\Microsoft\Windows\INetCache\IE\95AYGQ32\1200px-Spongebob-squarepant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35295" y="2943997"/>
            <a:ext cx="325958" cy="4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4799179" y="3187810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051207" y="3187339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02231" y="3187339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99179" y="3308409"/>
            <a:ext cx="720080" cy="7200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671831" y="286357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Player 4</a:t>
            </a:r>
            <a:endParaRPr lang="ko-KR" altLang="en-US">
              <a:solidFill>
                <a:srgbClr val="FF000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70" name="Picture 3" descr="C:\Users\ooo\AppData\Local\Microsoft\Windows\INetCache\IE\95AYGQ32\1200px-Spongebob-squarepant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04684" y="2943749"/>
            <a:ext cx="325958" cy="4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2168568" y="3187562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20596" y="3187091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671620" y="3187091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2168568" y="3308161"/>
            <a:ext cx="720080" cy="7200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2041220" y="2863324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Player 2</a:t>
            </a:r>
            <a:endParaRPr lang="ko-KR" altLang="en-US">
              <a:solidFill>
                <a:srgbClr val="FF000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76" name="Picture 3" descr="C:\Users\ooo\AppData\Local\Microsoft\Windows\INetCache\IE\95AYGQ32\1200px-Spongebob-squarepant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0548" y="2920572"/>
            <a:ext cx="325958" cy="49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모서리가 둥근 직사각형 76"/>
          <p:cNvSpPr/>
          <p:nvPr/>
        </p:nvSpPr>
        <p:spPr>
          <a:xfrm>
            <a:off x="3434432" y="3164385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686460" y="3163914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3937484" y="3163914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3434432" y="3284984"/>
            <a:ext cx="720080" cy="7200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307084" y="284014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Player 3</a:t>
            </a:r>
            <a:endParaRPr lang="ko-KR" altLang="en-US">
              <a:solidFill>
                <a:srgbClr val="FF000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1520" y="2708921"/>
            <a:ext cx="5616624" cy="9361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10" idx="2"/>
          </p:cNvCxnSpPr>
          <p:nvPr/>
        </p:nvCxnSpPr>
        <p:spPr>
          <a:xfrm>
            <a:off x="3059832" y="3645024"/>
            <a:ext cx="0" cy="4320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262369" y="4077072"/>
            <a:ext cx="5605775" cy="23042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7320" y="4077071"/>
            <a:ext cx="563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플레이어 상태창</a:t>
            </a:r>
            <a:endParaRPr lang="en-US" altLang="ko-KR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>
                <a:solidFill>
                  <a:schemeClr val="bg1"/>
                </a:solidFill>
              </a:rPr>
              <a:t>현 플레이어의 생명력과 스테미너 상태를 보여주는 창</a:t>
            </a:r>
            <a:endParaRPr lang="en-US" altLang="ko-KR" sz="100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      - </a:t>
            </a:r>
            <a:r>
              <a:rPr lang="ko-KR" altLang="en-US" sz="1000">
                <a:solidFill>
                  <a:schemeClr val="bg1"/>
                </a:solidFill>
              </a:rPr>
              <a:t>현 캐릭터의 얼굴 혹은 외형</a:t>
            </a:r>
            <a:endParaRPr lang="en-US" altLang="ko-KR" sz="100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      - </a:t>
            </a:r>
            <a:r>
              <a:rPr lang="ko-KR" altLang="en-US" sz="1000">
                <a:solidFill>
                  <a:schemeClr val="bg1"/>
                </a:solidFill>
              </a:rPr>
              <a:t>현 캐릭터의 생명력 칸 </a:t>
            </a:r>
            <a:r>
              <a:rPr lang="en-US" altLang="ko-KR" sz="1000">
                <a:solidFill>
                  <a:schemeClr val="bg1"/>
                </a:solidFill>
              </a:rPr>
              <a:t>(       - </a:t>
            </a:r>
            <a:r>
              <a:rPr lang="ko-KR" altLang="en-US" sz="1000">
                <a:solidFill>
                  <a:schemeClr val="bg1"/>
                </a:solidFill>
              </a:rPr>
              <a:t>있을때         </a:t>
            </a:r>
            <a:r>
              <a:rPr lang="en-US" altLang="ko-KR" sz="1000">
                <a:solidFill>
                  <a:schemeClr val="bg1"/>
                </a:solidFill>
              </a:rPr>
              <a:t>-</a:t>
            </a:r>
            <a:r>
              <a:rPr lang="ko-KR" altLang="en-US" sz="1000">
                <a:solidFill>
                  <a:schemeClr val="bg1"/>
                </a:solidFill>
              </a:rPr>
              <a:t> 없을때 구분을 확실히</a:t>
            </a:r>
            <a:r>
              <a:rPr lang="en-US" altLang="ko-KR" sz="1000">
                <a:solidFill>
                  <a:schemeClr val="bg1"/>
                </a:solidFill>
              </a:rPr>
              <a:t>)</a:t>
            </a: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      - </a:t>
            </a:r>
            <a:r>
              <a:rPr lang="ko-KR" altLang="en-US" sz="1000">
                <a:solidFill>
                  <a:schemeClr val="bg1"/>
                </a:solidFill>
              </a:rPr>
              <a:t>현 캐릭터의 스테미너 </a:t>
            </a:r>
            <a:r>
              <a:rPr lang="en-US" altLang="ko-KR" sz="1000">
                <a:solidFill>
                  <a:schemeClr val="bg1"/>
                </a:solidFill>
              </a:rPr>
              <a:t>or </a:t>
            </a:r>
            <a:r>
              <a:rPr lang="ko-KR" altLang="en-US" sz="1000">
                <a:solidFill>
                  <a:schemeClr val="bg1"/>
                </a:solidFill>
              </a:rPr>
              <a:t>산소 게이지</a:t>
            </a:r>
            <a:endParaRPr lang="en-US" altLang="ko-KR" sz="1000">
              <a:solidFill>
                <a:schemeClr val="bg1"/>
              </a:solidFill>
            </a:endParaRPr>
          </a:p>
          <a:p>
            <a:r>
              <a:rPr lang="en-US" altLang="ko-KR" sz="1000">
                <a:solidFill>
                  <a:schemeClr val="bg1"/>
                </a:solidFill>
              </a:rPr>
              <a:t>        </a:t>
            </a:r>
            <a:r>
              <a:rPr lang="ko-KR" altLang="en-US" sz="1000">
                <a:solidFill>
                  <a:schemeClr val="bg1"/>
                </a:solidFill>
              </a:rPr>
              <a:t>달리거나 물속에 있을시 게이지가 계속 감소한다</a:t>
            </a:r>
            <a:endParaRPr lang="en-US" altLang="ko-KR" sz="1000">
              <a:solidFill>
                <a:schemeClr val="bg1"/>
              </a:solidFill>
            </a:endParaRPr>
          </a:p>
          <a:p>
            <a:endParaRPr lang="en-US" altLang="ko-KR" sz="1000">
              <a:solidFill>
                <a:schemeClr val="bg1"/>
              </a:solidFill>
            </a:endParaRPr>
          </a:p>
          <a:p>
            <a:r>
              <a:rPr lang="ko-KR" altLang="en-US" sz="1000">
                <a:solidFill>
                  <a:schemeClr val="bg1"/>
                </a:solidFill>
              </a:rPr>
              <a:t>그래픽의 경우 바껴도 됨 </a:t>
            </a:r>
            <a:r>
              <a:rPr lang="en-US" altLang="ko-KR" sz="1000">
                <a:solidFill>
                  <a:schemeClr val="bg1"/>
                </a:solidFill>
              </a:rPr>
              <a:t>ex) </a:t>
            </a:r>
            <a:r>
              <a:rPr lang="ko-KR" altLang="en-US" sz="1000">
                <a:solidFill>
                  <a:schemeClr val="bg1"/>
                </a:solidFill>
              </a:rPr>
              <a:t>생명력 칸 </a:t>
            </a:r>
            <a:r>
              <a:rPr lang="en-US" altLang="ko-KR" sz="1000">
                <a:solidFill>
                  <a:schemeClr val="bg1"/>
                </a:solidFill>
              </a:rPr>
              <a:t>-&gt; </a:t>
            </a:r>
            <a:r>
              <a:rPr lang="ko-KR" altLang="en-US" sz="1000">
                <a:solidFill>
                  <a:schemeClr val="bg1"/>
                </a:solidFill>
              </a:rPr>
              <a:t>하트</a:t>
            </a:r>
          </a:p>
        </p:txBody>
      </p:sp>
      <p:pic>
        <p:nvPicPr>
          <p:cNvPr id="83" name="Picture 3" descr="C:\Users\ooo\AppData\Local\Microsoft\Windows\INetCache\IE\95AYGQ32\1200px-Spongebob-squarepants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328" y="4742472"/>
            <a:ext cx="211092" cy="3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모서리가 둥근 직사각형 83"/>
          <p:cNvSpPr/>
          <p:nvPr/>
        </p:nvSpPr>
        <p:spPr>
          <a:xfrm>
            <a:off x="309222" y="5193195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2096430" y="5193195"/>
            <a:ext cx="216024" cy="72008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2944719" y="5191863"/>
            <a:ext cx="216024" cy="7200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309222" y="5512060"/>
            <a:ext cx="211092" cy="72008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7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85" y="4667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</a:t>
            </a:r>
          </a:p>
        </p:txBody>
      </p:sp>
      <p:pic>
        <p:nvPicPr>
          <p:cNvPr id="6" name="Picture 2" descr="C:\Users\ooo\Desktop\new super mario bros. wii screen 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6"/>
          <a:stretch/>
        </p:blipFill>
        <p:spPr bwMode="auto">
          <a:xfrm>
            <a:off x="417234" y="1340768"/>
            <a:ext cx="5306894" cy="2154206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187624" y="1556792"/>
            <a:ext cx="374441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5400000">
            <a:off x="1902836" y="1427378"/>
            <a:ext cx="81743" cy="7200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987824" y="1407982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3995937" y="1411689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다리꼴 10"/>
          <p:cNvSpPr/>
          <p:nvPr/>
        </p:nvSpPr>
        <p:spPr>
          <a:xfrm>
            <a:off x="4788024" y="1458588"/>
            <a:ext cx="144016" cy="98204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24028" y="1373683"/>
            <a:ext cx="72008" cy="661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94785" y="1381644"/>
            <a:ext cx="45719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>
                <a:solidFill>
                  <a:schemeClr val="bg1"/>
                </a:solidFill>
              </a:rPr>
              <a:t>c</a:t>
            </a:r>
            <a:endParaRPr lang="ko-KR" altLang="en-US" sz="400" b="1">
              <a:solidFill>
                <a:schemeClr val="bg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2437507" y="1418778"/>
            <a:ext cx="45719" cy="92301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907703" y="1412776"/>
            <a:ext cx="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17234" y="1340768"/>
            <a:ext cx="5306894" cy="215420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03848" y="3212976"/>
            <a:ext cx="2520280" cy="281998"/>
          </a:xfrm>
          <a:prstGeom prst="rect">
            <a:avLst/>
          </a:prstGeom>
          <a:gradFill>
            <a:gsLst>
              <a:gs pos="0">
                <a:schemeClr val="bg1">
                  <a:alpha val="70000"/>
                  <a:lumMod val="0"/>
                  <a:lumOff val="100000"/>
                </a:schemeClr>
              </a:gs>
              <a:gs pos="100000">
                <a:schemeClr val="tx1">
                  <a:lumMod val="0"/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375756" y="147954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일시 정지</a:t>
            </a:r>
          </a:p>
        </p:txBody>
      </p:sp>
      <p:sp>
        <p:nvSpPr>
          <p:cNvPr id="22" name="타원 21"/>
          <p:cNvSpPr/>
          <p:nvPr/>
        </p:nvSpPr>
        <p:spPr>
          <a:xfrm>
            <a:off x="4547102" y="3251485"/>
            <a:ext cx="204980" cy="204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695158" y="3184698"/>
            <a:ext cx="105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뒤로가기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79712" y="1340768"/>
            <a:ext cx="2016225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55977" y="3068959"/>
            <a:ext cx="1512168" cy="5760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084168" y="1340769"/>
            <a:ext cx="2880320" cy="1152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일시 정지</a:t>
            </a:r>
            <a:endParaRPr lang="en-US" altLang="ko-KR"/>
          </a:p>
          <a:p>
            <a:endParaRPr lang="en-US" altLang="ko-KR" sz="1000"/>
          </a:p>
          <a:p>
            <a:r>
              <a:rPr lang="ko-KR" altLang="en-US" sz="1000"/>
              <a:t>플레이어가 일시 정지를 눌렀을때 나온다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ko-KR" altLang="en-US" sz="1000"/>
              <a:t>일시정지가 되었을때는 게임자체는 멈추고</a:t>
            </a:r>
            <a:endParaRPr lang="en-US" altLang="ko-KR" sz="1000"/>
          </a:p>
          <a:p>
            <a:r>
              <a:rPr lang="ko-KR" altLang="en-US" sz="1000"/>
              <a:t>화면이 검게 흐려진다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27" name="직사각형 26"/>
          <p:cNvSpPr/>
          <p:nvPr/>
        </p:nvSpPr>
        <p:spPr>
          <a:xfrm>
            <a:off x="6071180" y="2613484"/>
            <a:ext cx="2880320" cy="12241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/>
              <a:t>뒤로 가기</a:t>
            </a:r>
            <a:endParaRPr lang="en-US" altLang="ko-KR"/>
          </a:p>
          <a:p>
            <a:endParaRPr lang="en-US" altLang="ko-KR" sz="1000"/>
          </a:p>
          <a:p>
            <a:r>
              <a:rPr lang="ko-KR" altLang="en-US" sz="1000"/>
              <a:t>뒤로 가는 버튼을 왼쪽에 두며 배경을 다른 창과 다르게 다른 색으로 두어 잘보이게 한다</a:t>
            </a:r>
            <a:r>
              <a:rPr lang="en-US" altLang="ko-KR" sz="1000"/>
              <a:t>.</a:t>
            </a:r>
          </a:p>
          <a:p>
            <a:endParaRPr lang="en-US" altLang="ko-KR" sz="1000"/>
          </a:p>
          <a:p>
            <a:r>
              <a:rPr lang="en-US" altLang="ko-KR" sz="1000"/>
              <a:t>      - </a:t>
            </a:r>
            <a:r>
              <a:rPr lang="ko-KR" altLang="en-US" sz="1000"/>
              <a:t>뒤로 가는 버튼에 대한 가이드 아이콘</a:t>
            </a:r>
            <a:endParaRPr lang="en-US" altLang="ko-KR" sz="1000"/>
          </a:p>
        </p:txBody>
      </p:sp>
      <p:cxnSp>
        <p:nvCxnSpPr>
          <p:cNvPr id="29" name="직선 연결선 28"/>
          <p:cNvCxnSpPr>
            <a:endCxn id="27" idx="1"/>
          </p:cNvCxnSpPr>
          <p:nvPr/>
        </p:nvCxnSpPr>
        <p:spPr>
          <a:xfrm flipV="1">
            <a:off x="5868145" y="3225552"/>
            <a:ext cx="203035" cy="13143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4" idx="3"/>
          </p:cNvCxnSpPr>
          <p:nvPr/>
        </p:nvCxnSpPr>
        <p:spPr>
          <a:xfrm>
            <a:off x="3995937" y="1700808"/>
            <a:ext cx="20882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UI</a:t>
            </a:r>
            <a:endParaRPr lang="ko-KR" altLang="en-US" sz="32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177492" y="3523252"/>
            <a:ext cx="204980" cy="204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6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 플로우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95172" y="1402472"/>
            <a:ext cx="2016588" cy="8460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/>
              <a:t>기본상태</a:t>
            </a:r>
            <a:endParaRPr lang="ko-KR" altLang="en-US" sz="2800" dirty="0"/>
          </a:p>
        </p:txBody>
      </p:sp>
      <p:cxnSp>
        <p:nvCxnSpPr>
          <p:cNvPr id="33" name="직선 화살표 연결선 32"/>
          <p:cNvCxnSpPr>
            <a:cxnSpLocks/>
            <a:stCxn id="32" idx="2"/>
          </p:cNvCxnSpPr>
          <p:nvPr/>
        </p:nvCxnSpPr>
        <p:spPr>
          <a:xfrm flipH="1">
            <a:off x="1043244" y="2248566"/>
            <a:ext cx="360222" cy="132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368113" y="1384470"/>
            <a:ext cx="936104" cy="25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880281" y="1096438"/>
            <a:ext cx="1179767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2.</a:t>
            </a:r>
            <a:r>
              <a:rPr lang="ko-KR" altLang="en-US" dirty="0"/>
              <a:t>걷기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880280" y="1510484"/>
            <a:ext cx="1179767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</a:t>
            </a:r>
            <a:r>
              <a:rPr lang="ko-KR" altLang="en-US" dirty="0">
                <a:solidFill>
                  <a:srgbClr val="FF0000"/>
                </a:solidFill>
              </a:rPr>
              <a:t>달리기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2411760" y="2248566"/>
            <a:ext cx="3344873" cy="1378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868575" y="1960534"/>
            <a:ext cx="1179767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4.</a:t>
            </a:r>
            <a:r>
              <a:rPr lang="ko-KR" altLang="en-US" dirty="0"/>
              <a:t>점프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89114" y="3775474"/>
            <a:ext cx="129614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함정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89114" y="4711578"/>
            <a:ext cx="1008112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5.</a:t>
            </a:r>
            <a:r>
              <a:rPr lang="ko-KR" altLang="en-US" dirty="0"/>
              <a:t>피격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641242" y="4711578"/>
            <a:ext cx="1008112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넉 백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757366" y="4711578"/>
            <a:ext cx="1032410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추락</a:t>
            </a:r>
            <a:endParaRPr lang="en-US" altLang="ko-KR" dirty="0"/>
          </a:p>
        </p:txBody>
      </p:sp>
      <p:sp>
        <p:nvSpPr>
          <p:cNvPr id="43" name="직사각형 42"/>
          <p:cNvSpPr/>
          <p:nvPr/>
        </p:nvSpPr>
        <p:spPr>
          <a:xfrm>
            <a:off x="3825599" y="4711578"/>
            <a:ext cx="1035751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이동</a:t>
            </a:r>
            <a:r>
              <a:rPr lang="en-US" altLang="ko-KR" dirty="0"/>
              <a:t>,</a:t>
            </a:r>
            <a:r>
              <a:rPr lang="ko-KR" altLang="en-US" dirty="0"/>
              <a:t>점프</a:t>
            </a:r>
            <a:r>
              <a:rPr lang="en-US" altLang="ko-KR" dirty="0"/>
              <a:t>,</a:t>
            </a:r>
            <a:r>
              <a:rPr lang="ko-KR" altLang="en-US" dirty="0" err="1"/>
              <a:t>대쉬</a:t>
            </a:r>
            <a:r>
              <a:rPr lang="ko-KR" altLang="en-US" dirty="0"/>
              <a:t> 제약</a:t>
            </a:r>
          </a:p>
        </p:txBody>
      </p:sp>
      <p:cxnSp>
        <p:nvCxnSpPr>
          <p:cNvPr id="44" name="직선 화살표 연결선 43"/>
          <p:cNvCxnSpPr>
            <a:stCxn id="32" idx="3"/>
          </p:cNvCxnSpPr>
          <p:nvPr/>
        </p:nvCxnSpPr>
        <p:spPr>
          <a:xfrm flipV="1">
            <a:off x="2411760" y="1528487"/>
            <a:ext cx="2752987" cy="297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451787" y="3775474"/>
            <a:ext cx="122413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324585" y="4743048"/>
            <a:ext cx="720080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밀기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276154" y="4761050"/>
            <a:ext cx="756084" cy="324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밀림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255601" y="4743009"/>
            <a:ext cx="720080" cy="324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승리</a:t>
            </a:r>
            <a:endParaRPr lang="en-US" altLang="ko-KR" dirty="0"/>
          </a:p>
        </p:txBody>
      </p:sp>
      <p:sp>
        <p:nvSpPr>
          <p:cNvPr id="49" name="직사각형 48"/>
          <p:cNvSpPr/>
          <p:nvPr/>
        </p:nvSpPr>
        <p:spPr>
          <a:xfrm>
            <a:off x="7240143" y="4743009"/>
            <a:ext cx="792088" cy="342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사망</a:t>
            </a:r>
          </a:p>
        </p:txBody>
      </p:sp>
      <p:cxnSp>
        <p:nvCxnSpPr>
          <p:cNvPr id="50" name="직선 연결선 49"/>
          <p:cNvCxnSpPr>
            <a:endCxn id="35" idx="1"/>
          </p:cNvCxnSpPr>
          <p:nvPr/>
        </p:nvCxnSpPr>
        <p:spPr>
          <a:xfrm flipV="1">
            <a:off x="6304217" y="1240454"/>
            <a:ext cx="57606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4" idx="3"/>
            <a:endCxn id="36" idx="1"/>
          </p:cNvCxnSpPr>
          <p:nvPr/>
        </p:nvCxnSpPr>
        <p:spPr>
          <a:xfrm>
            <a:off x="6304217" y="1510484"/>
            <a:ext cx="576063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4" idx="3"/>
            <a:endCxn id="38" idx="1"/>
          </p:cNvCxnSpPr>
          <p:nvPr/>
        </p:nvCxnSpPr>
        <p:spPr>
          <a:xfrm>
            <a:off x="6304217" y="1510484"/>
            <a:ext cx="564358" cy="59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142830" y="4063506"/>
            <a:ext cx="130197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497226" y="4063506"/>
            <a:ext cx="423873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42" idx="0"/>
          </p:cNvCxnSpPr>
          <p:nvPr/>
        </p:nvCxnSpPr>
        <p:spPr>
          <a:xfrm>
            <a:off x="1709162" y="4063506"/>
            <a:ext cx="1564409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9" idx="3"/>
          </p:cNvCxnSpPr>
          <p:nvPr/>
        </p:nvCxnSpPr>
        <p:spPr>
          <a:xfrm>
            <a:off x="1785258" y="3919490"/>
            <a:ext cx="2872145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8" idx="3"/>
          </p:cNvCxnSpPr>
          <p:nvPr/>
        </p:nvCxnSpPr>
        <p:spPr>
          <a:xfrm>
            <a:off x="8048342" y="2104550"/>
            <a:ext cx="309678" cy="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8358020" y="1960534"/>
            <a:ext cx="720080" cy="288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착지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578165" y="4063506"/>
            <a:ext cx="0" cy="69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cxnSpLocks/>
            <a:stCxn id="45" idx="3"/>
          </p:cNvCxnSpPr>
          <p:nvPr/>
        </p:nvCxnSpPr>
        <p:spPr>
          <a:xfrm>
            <a:off x="6675923" y="3919490"/>
            <a:ext cx="1874813" cy="863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656733" y="4063506"/>
            <a:ext cx="937656" cy="719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cxnSpLocks/>
            <a:endCxn id="47" idx="0"/>
          </p:cNvCxnSpPr>
          <p:nvPr/>
        </p:nvCxnSpPr>
        <p:spPr>
          <a:xfrm>
            <a:off x="6276154" y="4063506"/>
            <a:ext cx="378042" cy="69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F18CBB-0308-49DC-8397-95B8D8D03769}"/>
              </a:ext>
            </a:extLst>
          </p:cNvPr>
          <p:cNvSpPr/>
          <p:nvPr/>
        </p:nvSpPr>
        <p:spPr>
          <a:xfrm>
            <a:off x="7809345" y="3714774"/>
            <a:ext cx="1097349" cy="3420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매달리기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5A5D5C0-9E39-46D7-AC9A-03320A27D325}"/>
              </a:ext>
            </a:extLst>
          </p:cNvPr>
          <p:cNvCxnSpPr/>
          <p:nvPr/>
        </p:nvCxnSpPr>
        <p:spPr>
          <a:xfrm>
            <a:off x="6675923" y="3798151"/>
            <a:ext cx="1119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616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  <p:pic>
        <p:nvPicPr>
          <p:cNvPr id="1032" name="Picture 8" descr="C:\Users\OHS\Desktop\토끼 애니메이션\토끼컨셉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/>
          <a:stretch/>
        </p:blipFill>
        <p:spPr bwMode="auto">
          <a:xfrm>
            <a:off x="0" y="864096"/>
            <a:ext cx="7283476" cy="46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42221" y="770198"/>
            <a:ext cx="3201779" cy="414046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3120135" y="4457861"/>
            <a:ext cx="1512168" cy="401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등신</a:t>
            </a:r>
            <a:r>
              <a:rPr lang="en-US" altLang="ko-KR" sz="1200" dirty="0"/>
              <a:t>, </a:t>
            </a:r>
            <a:r>
              <a:rPr lang="ko-KR" altLang="en-US" sz="1200" dirty="0"/>
              <a:t>이족보행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347469" y="1426568"/>
            <a:ext cx="203165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귀는 크고 길다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귀 끝은 얇게 모여있지만 둥글다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843463" y="2064586"/>
            <a:ext cx="288032" cy="180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012160" y="4221088"/>
            <a:ext cx="2351436" cy="689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다리는 짧고 팔은 긴 흐물흐물한 이미지</a:t>
            </a:r>
            <a:r>
              <a:rPr lang="en-US" altLang="ko-KR" sz="1200" dirty="0"/>
              <a:t>(</a:t>
            </a:r>
            <a:r>
              <a:rPr lang="ko-KR" altLang="en-US" sz="1200" dirty="0"/>
              <a:t>갱 </a:t>
            </a:r>
            <a:r>
              <a:rPr lang="ko-KR" altLang="en-US" sz="1200" dirty="0" err="1"/>
              <a:t>비스트</a:t>
            </a:r>
            <a:r>
              <a:rPr lang="ko-KR" altLang="en-US" sz="1200" dirty="0"/>
              <a:t> 느낌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1031" name="Picture 7" descr="C:\Users\OHS\Desktop\토끼 애니메이션\캡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72" y="1844824"/>
            <a:ext cx="1528877" cy="209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텍스트 개체 틀 3"/>
          <p:cNvSpPr txBox="1">
            <a:spLocks/>
          </p:cNvSpPr>
          <p:nvPr/>
        </p:nvSpPr>
        <p:spPr>
          <a:xfrm>
            <a:off x="121635" y="5550652"/>
            <a:ext cx="8914861" cy="1196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〮</a:t>
            </a:r>
            <a:r>
              <a:rPr lang="ko-KR" altLang="en-US" dirty="0"/>
              <a:t>토끼</a:t>
            </a:r>
            <a:endParaRPr lang="en-US" altLang="ko-KR" dirty="0"/>
          </a:p>
          <a:p>
            <a:r>
              <a:rPr lang="ko-KR" altLang="en-US" dirty="0"/>
              <a:t>아기같이 귀여워 보이게 목에는 턱받이를 했고 입에는 공갈젖꼭지를 물고 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배에 작은 주머니와 분홍색의 타원형의 무늬가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옆에서 보면 귀 끝이 앞으로 </a:t>
            </a:r>
            <a:r>
              <a:rPr lang="ko-KR" altLang="en-US" dirty="0">
                <a:solidFill>
                  <a:srgbClr val="FF0000"/>
                </a:solidFill>
              </a:rPr>
              <a:t>약간 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전체적으로 </a:t>
            </a:r>
            <a:r>
              <a:rPr lang="en-US" altLang="ko-KR" dirty="0"/>
              <a:t>4</a:t>
            </a:r>
            <a:r>
              <a:rPr lang="ko-KR" altLang="en-US" dirty="0"/>
              <a:t>차원의 맹한 이미지를 </a:t>
            </a:r>
            <a:r>
              <a:rPr lang="ko-KR" altLang="en-US" dirty="0">
                <a:solidFill>
                  <a:srgbClr val="FF0000"/>
                </a:solidFill>
              </a:rPr>
              <a:t>주도록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34" name="Picture 10" descr="C:\Users\OHS\Desktop\토끼 애니메이션\공갈젖꼭지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56" y="3190653"/>
            <a:ext cx="288031" cy="2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0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기본상태 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5865" y="1041151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1) </a:t>
            </a:r>
            <a:r>
              <a:rPr lang="ko-KR" altLang="en-US" b="1" dirty="0">
                <a:solidFill>
                  <a:srgbClr val="FF0000"/>
                </a:solidFill>
              </a:rPr>
              <a:t>일반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대기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플레이어가 키 입력을 하지 않을 아래 모션을 취함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42901" y="5733256"/>
            <a:ext cx="8928992" cy="906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FF0000"/>
                </a:solidFill>
              </a:rPr>
              <a:t>몸의 움직임은 없이 양쪽귀만 동시에 움직인다</a:t>
            </a:r>
            <a:r>
              <a:rPr lang="en-US" altLang="ko-KR" sz="16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13554D-BA2B-4717-9554-272C51923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0" y="2237903"/>
            <a:ext cx="2688239" cy="32468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9083C3-3DAE-49BB-B561-4DAE38F85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237903"/>
            <a:ext cx="2500063" cy="324683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0C8C7C4-A50E-4074-9839-97674820E016}"/>
              </a:ext>
            </a:extLst>
          </p:cNvPr>
          <p:cNvCxnSpPr/>
          <p:nvPr/>
        </p:nvCxnSpPr>
        <p:spPr>
          <a:xfrm>
            <a:off x="1331640" y="2771394"/>
            <a:ext cx="57606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FFD1F0C-7420-44F3-B452-E88AC6EE510C}"/>
              </a:ext>
            </a:extLst>
          </p:cNvPr>
          <p:cNvCxnSpPr>
            <a:cxnSpLocks/>
          </p:cNvCxnSpPr>
          <p:nvPr/>
        </p:nvCxnSpPr>
        <p:spPr>
          <a:xfrm flipH="1">
            <a:off x="6897071" y="2771394"/>
            <a:ext cx="6992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02CA23E-20EB-4C3B-87EC-B5781565B1D1}"/>
              </a:ext>
            </a:extLst>
          </p:cNvPr>
          <p:cNvSpPr/>
          <p:nvPr/>
        </p:nvSpPr>
        <p:spPr>
          <a:xfrm>
            <a:off x="2699792" y="4620097"/>
            <a:ext cx="1296144" cy="3210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살랑살랑한 느낌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176445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217770"/>
              </p:ext>
            </p:extLst>
          </p:nvPr>
        </p:nvGraphicFramePr>
        <p:xfrm>
          <a:off x="1979712" y="1470993"/>
          <a:ext cx="5472608" cy="5085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9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955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Dimension</a:t>
                      </a:r>
                      <a:endParaRPr lang="ko-KR" altLang="en-US" sz="1800" b="1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2.5D </a:t>
                      </a:r>
                      <a:r>
                        <a:rPr lang="en-US" altLang="ko-KR" sz="1800" b="1" baseline="0" dirty="0">
                          <a:solidFill>
                            <a:schemeClr val="bg1"/>
                          </a:solidFill>
                        </a:rPr>
                        <a:t>(3D </a:t>
                      </a: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</a:rPr>
                        <a:t>고정 시점</a:t>
                      </a:r>
                      <a:r>
                        <a:rPr lang="en-US" altLang="ko-KR" sz="18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러닝 ∙ 퍼즐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플렛폼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콘솔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(PS,XBOX)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사이드뷰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플레이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2~4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인용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순간적인 판단력과 협동을 통해</a:t>
                      </a:r>
                      <a:r>
                        <a:rPr lang="ko-KR" altLang="en-US" sz="1800" b="1" baseline="0" dirty="0">
                          <a:solidFill>
                            <a:schemeClr val="bg1"/>
                          </a:solidFill>
                        </a:rPr>
                        <a:t> 스테이지의 퍼즐을 해쳐 나감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6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/>
                        <a:t>타겟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chemeClr val="bg1"/>
                          </a:solidFill>
                        </a:rPr>
                        <a:t>10~30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대 </a:t>
                      </a:r>
                      <a:endParaRPr lang="en-US" altLang="ko-KR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883" y="980728"/>
            <a:ext cx="849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1) </a:t>
            </a:r>
            <a:r>
              <a:rPr lang="ko-KR" altLang="en-US" sz="2400" b="1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217145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OHS\Desktop\토끼 애니메이션\기본상태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17079"/>
            <a:ext cx="4391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OHS\Desktop\토끼 애니메이션\기본상태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9" y="2317079"/>
            <a:ext cx="4391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기본상태 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5865" y="1041151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2)</a:t>
            </a:r>
            <a:r>
              <a:rPr lang="ko-KR" altLang="en-US" b="1" dirty="0">
                <a:solidFill>
                  <a:srgbClr val="FF0000"/>
                </a:solidFill>
              </a:rPr>
              <a:t>아이돌 모션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플레이 시작 전 대기 상태에서 이 모션을 취함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 중 </a:t>
            </a:r>
            <a:r>
              <a:rPr lang="en-US" altLang="ko-KR" dirty="0"/>
              <a:t>2</a:t>
            </a:r>
            <a:r>
              <a:rPr lang="ko-KR" altLang="en-US" dirty="0"/>
              <a:t>초간 어떠한 동작도 하지 않을 시</a:t>
            </a:r>
            <a:r>
              <a:rPr lang="en-US" altLang="ko-KR" dirty="0"/>
              <a:t>,</a:t>
            </a:r>
            <a:r>
              <a:rPr lang="ko-KR" altLang="en-US" dirty="0"/>
              <a:t> 다시 이 모션을 취함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25272" y="4882371"/>
            <a:ext cx="2136610" cy="720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상태 </a:t>
            </a:r>
            <a:r>
              <a:rPr lang="en-US" altLang="ko-KR" sz="1100" dirty="0"/>
              <a:t>1. </a:t>
            </a:r>
            <a:r>
              <a:rPr lang="ko-KR" altLang="en-US" sz="1100" dirty="0"/>
              <a:t>멍하게 캐릭터 기준 정면을 본다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55812" y="4882280"/>
            <a:ext cx="2234714" cy="732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상태</a:t>
            </a:r>
            <a:r>
              <a:rPr lang="en-US" altLang="ko-KR" sz="1050" dirty="0"/>
              <a:t>2. </a:t>
            </a:r>
            <a:r>
              <a:rPr lang="ko-KR" altLang="en-US" sz="1050" dirty="0"/>
              <a:t>어리둥절한 표정으로 플레이어를 바라봄</a:t>
            </a:r>
            <a:endParaRPr lang="en-US" altLang="ko-KR" sz="1050" dirty="0"/>
          </a:p>
          <a:p>
            <a:pPr algn="ctr"/>
            <a:r>
              <a:rPr lang="ko-KR" altLang="en-US" sz="1050" dirty="0"/>
              <a:t>이때 귀가 살포시 쳐 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5238" y="4869909"/>
            <a:ext cx="2076281" cy="720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상태</a:t>
            </a:r>
            <a:r>
              <a:rPr lang="en-US" altLang="ko-KR" sz="1100" dirty="0"/>
              <a:t>4. </a:t>
            </a:r>
            <a:r>
              <a:rPr lang="ko-KR" altLang="en-US" sz="1100" dirty="0"/>
              <a:t>귀를 놓으면서 귀가 쫑긋하고 원위치를 찾아간다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4701748" y="4873128"/>
            <a:ext cx="2198712" cy="720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상태</a:t>
            </a:r>
            <a:r>
              <a:rPr lang="en-US" altLang="ko-KR" sz="1200" dirty="0"/>
              <a:t>3. </a:t>
            </a:r>
            <a:r>
              <a:rPr lang="ko-KR" altLang="en-US" sz="1200" dirty="0"/>
              <a:t>가볍게 살짝 잡아당기는 느낌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340322" y="3395215"/>
            <a:ext cx="9408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6284538" y="3323207"/>
            <a:ext cx="72008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8538862" y="3323207"/>
            <a:ext cx="313035" cy="2688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5851026" y="3755255"/>
            <a:ext cx="28949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8300762" y="3899271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42901" y="5733256"/>
            <a:ext cx="8928992" cy="906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특징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기본상태 모션 중 다른 모션을 취할 경우 이전의 모션은 취소된다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808113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이동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3) </a:t>
            </a:r>
            <a:r>
              <a:rPr lang="ko-KR" altLang="en-US" b="1" dirty="0">
                <a:solidFill>
                  <a:srgbClr val="FF0000"/>
                </a:solidFill>
              </a:rPr>
              <a:t>걷기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방향키 입력 시 입력 방향으로 이동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56693" y="2348880"/>
            <a:ext cx="3827457" cy="5570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 </a:t>
            </a:r>
            <a:r>
              <a:rPr lang="ko-KR" altLang="en-US" sz="1100" dirty="0"/>
              <a:t>상체가 뒤로</a:t>
            </a:r>
            <a:r>
              <a:rPr lang="en-US" altLang="ko-KR" sz="1100" dirty="0"/>
              <a:t> 10</a:t>
            </a:r>
            <a:r>
              <a:rPr lang="ko-KR" altLang="en-US" sz="1100" dirty="0"/>
              <a:t>도 정도로 젖혀져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5070554" y="3046978"/>
            <a:ext cx="3827456" cy="5528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천천히 느긋하게 뛰는 느낌이다</a:t>
            </a:r>
            <a:r>
              <a:rPr lang="en-US" altLang="ko-KR" sz="1050" dirty="0"/>
              <a:t>.</a:t>
            </a:r>
            <a:r>
              <a:rPr lang="ko-KR" altLang="en-US" sz="1050" dirty="0"/>
              <a:t> 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5056693" y="4434682"/>
            <a:ext cx="3827456" cy="5528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발바닥이 땅을 짚을 때 찰흙 같이 퍼지는 느낌이다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5056693" y="3740831"/>
            <a:ext cx="3827456" cy="5528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눈은 살짝 위를 응시하고 멍한 표정이다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04F51F-C556-4371-A175-5BCF190E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4672105" cy="3373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F443A0-4181-4A83-9D0E-DFE95A5B8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80" y="4318757"/>
            <a:ext cx="977362" cy="95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30C779-5B33-42F9-B45F-6866CB4CA6B9}"/>
              </a:ext>
            </a:extLst>
          </p:cNvPr>
          <p:cNvSpPr/>
          <p:nvPr/>
        </p:nvSpPr>
        <p:spPr>
          <a:xfrm>
            <a:off x="5056693" y="5169382"/>
            <a:ext cx="3827456" cy="5528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팔을 상하로 움직이지만</a:t>
            </a:r>
            <a:endParaRPr lang="en-US" altLang="ko-KR" sz="1100" dirty="0"/>
          </a:p>
          <a:p>
            <a:r>
              <a:rPr lang="ko-KR" altLang="en-US" sz="1100" dirty="0"/>
              <a:t>    좌우로 더 크게 움직이는 느낌이다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55485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이동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4) </a:t>
            </a:r>
            <a:r>
              <a:rPr lang="ko-KR" altLang="en-US" b="1" dirty="0">
                <a:solidFill>
                  <a:srgbClr val="FF0000"/>
                </a:solidFill>
              </a:rPr>
              <a:t>달리기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L2 + </a:t>
            </a:r>
            <a:r>
              <a:rPr lang="ko-KR" altLang="en-US" dirty="0">
                <a:solidFill>
                  <a:schemeClr val="tx1"/>
                </a:solidFill>
              </a:rPr>
              <a:t>방향키 </a:t>
            </a:r>
            <a:r>
              <a:rPr lang="ko-KR" altLang="en-US" dirty="0"/>
              <a:t>입력 </a:t>
            </a:r>
            <a:r>
              <a:rPr lang="ko-KR" altLang="en-US" dirty="0">
                <a:solidFill>
                  <a:schemeClr val="tx1"/>
                </a:solidFill>
              </a:rPr>
              <a:t>시 입력 방향으로 </a:t>
            </a:r>
            <a:r>
              <a:rPr lang="ko-KR" altLang="en-US" dirty="0"/>
              <a:t>달림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804288" y="2132856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팔 다리의 움직임은 </a:t>
            </a:r>
            <a:r>
              <a:rPr lang="ko-KR" altLang="en-US" sz="1100" dirty="0" err="1">
                <a:solidFill>
                  <a:schemeClr val="tx1"/>
                </a:solidFill>
              </a:rPr>
              <a:t>겉기와</a:t>
            </a:r>
            <a:r>
              <a:rPr lang="ko-KR" altLang="en-US" sz="1100" dirty="0">
                <a:solidFill>
                  <a:schemeClr val="tx1"/>
                </a:solidFill>
              </a:rPr>
              <a:t> 같지만 좀 더 과격한 느낌이며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상체도 조금 좌우로 흔들린다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04288" y="2991041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눈은 동그랗게 뜨고 당황한 표정을 한다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2394" y="5733256"/>
            <a:ext cx="8928992" cy="980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걷기</a:t>
            </a:r>
            <a:r>
              <a:rPr lang="en-US" altLang="ko-KR" dirty="0"/>
              <a:t>-&gt;</a:t>
            </a:r>
            <a:r>
              <a:rPr lang="ko-KR" altLang="en-US" dirty="0"/>
              <a:t>달리기의 경우 중간지점 기본상태</a:t>
            </a:r>
            <a:r>
              <a:rPr lang="en-US" altLang="ko-KR" dirty="0"/>
              <a:t>1 </a:t>
            </a:r>
            <a:r>
              <a:rPr lang="ko-KR" altLang="en-US" dirty="0"/>
              <a:t>혹은 기본상태</a:t>
            </a:r>
            <a:r>
              <a:rPr lang="en-US" altLang="ko-KR" dirty="0"/>
              <a:t>2</a:t>
            </a:r>
            <a:r>
              <a:rPr lang="ko-KR" altLang="en-US" dirty="0"/>
              <a:t>를 거치지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43D9E-F0DC-46DF-9B9B-880980DF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9" y="2132856"/>
            <a:ext cx="4298747" cy="3238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1AF1F-D9EF-4020-A42C-A76B22E1C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20" y="4310626"/>
            <a:ext cx="852555" cy="82903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EF8AA1-4966-4D2A-8353-52AC8971A2E0}"/>
              </a:ext>
            </a:extLst>
          </p:cNvPr>
          <p:cNvCxnSpPr/>
          <p:nvPr/>
        </p:nvCxnSpPr>
        <p:spPr>
          <a:xfrm>
            <a:off x="1277347" y="4507643"/>
            <a:ext cx="360040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56C8BA-198D-44B6-A21B-C5DB221AB193}"/>
              </a:ext>
            </a:extLst>
          </p:cNvPr>
          <p:cNvCxnSpPr/>
          <p:nvPr/>
        </p:nvCxnSpPr>
        <p:spPr>
          <a:xfrm flipH="1" flipV="1">
            <a:off x="1133331" y="4616690"/>
            <a:ext cx="360040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29405B4-780B-4B13-B1A5-8738A46C12BB}"/>
              </a:ext>
            </a:extLst>
          </p:cNvPr>
          <p:cNvCxnSpPr/>
          <p:nvPr/>
        </p:nvCxnSpPr>
        <p:spPr>
          <a:xfrm flipV="1">
            <a:off x="1133331" y="3644990"/>
            <a:ext cx="14401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E41523-0653-4F98-AE71-35628ECE8417}"/>
              </a:ext>
            </a:extLst>
          </p:cNvPr>
          <p:cNvCxnSpPr/>
          <p:nvPr/>
        </p:nvCxnSpPr>
        <p:spPr>
          <a:xfrm flipH="1">
            <a:off x="971600" y="3645024"/>
            <a:ext cx="144016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E16C80-7E9A-461D-90C8-5396AF453B10}"/>
              </a:ext>
            </a:extLst>
          </p:cNvPr>
          <p:cNvSpPr/>
          <p:nvPr/>
        </p:nvSpPr>
        <p:spPr>
          <a:xfrm>
            <a:off x="4804288" y="3832380"/>
            <a:ext cx="4014568" cy="7431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물고 있는 공갈 젖꼭지가 위아래로 움직인다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(</a:t>
            </a:r>
            <a:r>
              <a:rPr lang="ko-KR" altLang="en-US" sz="1200" dirty="0">
                <a:solidFill>
                  <a:srgbClr val="FF0000"/>
                </a:solidFill>
              </a:rPr>
              <a:t>아기가 공갈 젖꼭지를 빠는 행동과 유사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C3A6D55-F402-4840-8367-75966F247BF7}"/>
              </a:ext>
            </a:extLst>
          </p:cNvPr>
          <p:cNvSpPr/>
          <p:nvPr/>
        </p:nvSpPr>
        <p:spPr>
          <a:xfrm>
            <a:off x="4804288" y="4651659"/>
            <a:ext cx="4014568" cy="7431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상체는</a:t>
            </a:r>
            <a:r>
              <a:rPr lang="ko-KR" altLang="en-US" sz="1200" dirty="0"/>
              <a:t> 앞으로 </a:t>
            </a:r>
            <a:r>
              <a:rPr lang="en-US" altLang="ko-KR" sz="1200" dirty="0"/>
              <a:t>45</a:t>
            </a:r>
            <a:r>
              <a:rPr lang="ko-KR" altLang="en-US" sz="1200" dirty="0"/>
              <a:t>도 정도 기울어진 모습으로 달린다</a:t>
            </a:r>
            <a:r>
              <a:rPr lang="en-US" altLang="ko-KR" sz="1200" dirty="0"/>
              <a:t>.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56250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이동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5) </a:t>
            </a:r>
            <a:r>
              <a:rPr lang="ko-KR" altLang="en-US" b="1" dirty="0">
                <a:solidFill>
                  <a:srgbClr val="FF0000"/>
                </a:solidFill>
              </a:rPr>
              <a:t>점프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B</a:t>
            </a:r>
            <a:r>
              <a:rPr lang="ko-KR" altLang="en-US" dirty="0">
                <a:solidFill>
                  <a:schemeClr val="tx1"/>
                </a:solidFill>
              </a:rPr>
              <a:t>키 입력 시 아래 모션을 취함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BEADB9-9ECB-4091-88D8-9F4AF56AEBC6}"/>
              </a:ext>
            </a:extLst>
          </p:cNvPr>
          <p:cNvSpPr/>
          <p:nvPr/>
        </p:nvSpPr>
        <p:spPr>
          <a:xfrm>
            <a:off x="162394" y="5733256"/>
            <a:ext cx="8928992" cy="980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철푸덕</a:t>
            </a:r>
            <a:r>
              <a:rPr lang="en-US" altLang="ko-KR" dirty="0"/>
              <a:t>’</a:t>
            </a:r>
            <a:r>
              <a:rPr lang="ko-KR" altLang="en-US" dirty="0"/>
              <a:t>하며 넘어지는 느낌의 착지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213F21-D30C-47FE-A6A0-440D6AB34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3260">
            <a:off x="499556" y="2824679"/>
            <a:ext cx="1159201" cy="12751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0B5BE-0B21-4395-B695-5B155C5A4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2539">
            <a:off x="2162401" y="2353848"/>
            <a:ext cx="1069119" cy="11906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1D648D-DB2E-46A8-96D8-5779637C2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506">
            <a:off x="5677641" y="1893225"/>
            <a:ext cx="1373469" cy="13734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4E3B96-155A-46BA-BB5B-98678E65B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0277">
            <a:off x="7247799" y="2491180"/>
            <a:ext cx="1720661" cy="14667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6D373C8-5BD9-4025-A4AD-123BB9768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769">
            <a:off x="3711815" y="2041390"/>
            <a:ext cx="1338482" cy="1158301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195959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함정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6) </a:t>
            </a:r>
            <a:r>
              <a:rPr lang="ko-KR" altLang="en-US" b="1" dirty="0">
                <a:solidFill>
                  <a:srgbClr val="FF0000"/>
                </a:solidFill>
              </a:rPr>
              <a:t>피격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ko-KR" dirty="0"/>
              <a:t>투사체</a:t>
            </a:r>
            <a:r>
              <a:rPr lang="en-US" altLang="ko-KR" dirty="0"/>
              <a:t>(</a:t>
            </a:r>
            <a:r>
              <a:rPr lang="ko-KR" altLang="ko-KR" dirty="0"/>
              <a:t>화살 등</a:t>
            </a:r>
            <a:r>
              <a:rPr lang="en-US" altLang="ko-KR" dirty="0"/>
              <a:t>)</a:t>
            </a:r>
            <a:r>
              <a:rPr lang="ko-KR" altLang="en-US" dirty="0"/>
              <a:t>에 캐릭터가 피격 되었을 때 이 모션을 취함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491881" y="2856904"/>
            <a:ext cx="4968552" cy="3031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FF0000"/>
                </a:solidFill>
              </a:rPr>
              <a:t>피격 시 </a:t>
            </a:r>
            <a:r>
              <a:rPr lang="ko-KR" altLang="en-US" sz="1100" dirty="0"/>
              <a:t>뒤로 밀려나며 캐릭터가 깜박깜박거린다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3113506" y="3865016"/>
            <a:ext cx="5904656" cy="5912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rgbClr val="FF0000"/>
                </a:solidFill>
              </a:rPr>
              <a:t>캐릭터 애니메이션 기본상태</a:t>
            </a:r>
            <a:r>
              <a:rPr lang="en-US" altLang="ko-KR" sz="1050" dirty="0">
                <a:solidFill>
                  <a:srgbClr val="FF0000"/>
                </a:solidFill>
              </a:rPr>
              <a:t>(1)</a:t>
            </a:r>
            <a:r>
              <a:rPr lang="ko-KR" altLang="en-US" sz="1050" dirty="0"/>
              <a:t>에서</a:t>
            </a:r>
            <a:r>
              <a:rPr lang="en-US" altLang="ko-KR" sz="1050" dirty="0"/>
              <a:t> </a:t>
            </a:r>
            <a:r>
              <a:rPr lang="ko-KR" altLang="en-US" sz="1050" dirty="0"/>
              <a:t>다리가 조금 뜨고 밀려나면서 </a:t>
            </a:r>
            <a:r>
              <a:rPr lang="ko-KR" altLang="en-US" sz="1050" dirty="0" err="1"/>
              <a:t>반짝반짝거린다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4" name="직사각형 13"/>
          <p:cNvSpPr/>
          <p:nvPr/>
        </p:nvSpPr>
        <p:spPr>
          <a:xfrm>
            <a:off x="7052063" y="4873128"/>
            <a:ext cx="2076281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상태</a:t>
            </a:r>
            <a:r>
              <a:rPr lang="en-US" altLang="ko-KR" sz="1100" dirty="0"/>
              <a:t>4. 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87412" y="5733256"/>
            <a:ext cx="8928992" cy="980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피격 시 </a:t>
            </a:r>
            <a:r>
              <a:rPr lang="en-US" altLang="ko-KR" dirty="0"/>
              <a:t>0.5</a:t>
            </a:r>
            <a:r>
              <a:rPr lang="ko-KR" altLang="en-US" dirty="0"/>
              <a:t>초간 다른 행동을 할 수 없다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피격 모션이 취해질 때 </a:t>
            </a:r>
            <a:r>
              <a:rPr lang="en-US" altLang="ko-KR" dirty="0"/>
              <a:t>0.5</a:t>
            </a:r>
            <a:r>
              <a:rPr lang="ko-KR" altLang="en-US" dirty="0"/>
              <a:t>초간 추가피해를 받지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F05073-5055-4964-B508-7D19EB47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9" y="1893090"/>
            <a:ext cx="2812037" cy="339635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7412" y="4791271"/>
            <a:ext cx="2198712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기본상태 </a:t>
            </a:r>
            <a:r>
              <a:rPr lang="en-US" altLang="ko-KR" sz="1200" dirty="0"/>
              <a:t>1 </a:t>
            </a:r>
            <a:r>
              <a:rPr lang="ko-KR" altLang="en-US" sz="1200" dirty="0"/>
              <a:t>이미지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5951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0092" y="-14582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함정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7) </a:t>
            </a:r>
            <a:r>
              <a:rPr lang="ko-KR" altLang="en-US" b="1" dirty="0">
                <a:solidFill>
                  <a:srgbClr val="FF0000"/>
                </a:solidFill>
              </a:rPr>
              <a:t>넉 백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/>
              <a:t> </a:t>
            </a:r>
            <a:r>
              <a:rPr lang="ko-KR" altLang="en-US" dirty="0"/>
              <a:t>풍선 버섯 오브젝트</a:t>
            </a:r>
            <a:r>
              <a:rPr lang="en-US" altLang="ko-KR" dirty="0"/>
              <a:t>(</a:t>
            </a:r>
            <a:r>
              <a:rPr lang="ko-KR" altLang="en-US" dirty="0"/>
              <a:t>함정</a:t>
            </a:r>
            <a:r>
              <a:rPr lang="en-US" altLang="ko-KR" dirty="0"/>
              <a:t>)</a:t>
            </a:r>
            <a:r>
              <a:rPr lang="ko-KR" altLang="en-US" dirty="0"/>
              <a:t>를 밟았을 시 이 모션을 취함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4873128"/>
            <a:ext cx="2136610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상태 </a:t>
            </a:r>
            <a:r>
              <a:rPr lang="en-US" altLang="ko-KR" sz="1100" dirty="0">
                <a:solidFill>
                  <a:schemeClr val="tx1"/>
                </a:solidFill>
              </a:rPr>
              <a:t>1. </a:t>
            </a:r>
            <a:r>
              <a:rPr lang="ko-KR" altLang="en-US" sz="1100" dirty="0">
                <a:solidFill>
                  <a:schemeClr val="tx1"/>
                </a:solidFill>
              </a:rPr>
              <a:t>튕겨지는 방향으로 엉덩이가 밀려난다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2739" y="4873128"/>
            <a:ext cx="2234714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상태</a:t>
            </a:r>
            <a:r>
              <a:rPr lang="en-US" altLang="ko-KR" sz="1050" dirty="0">
                <a:solidFill>
                  <a:schemeClr val="tx1"/>
                </a:solidFill>
              </a:rPr>
              <a:t>2. </a:t>
            </a:r>
            <a:r>
              <a:rPr lang="ko-KR" altLang="en-US" sz="1050" dirty="0">
                <a:solidFill>
                  <a:schemeClr val="tx1"/>
                </a:solidFill>
              </a:rPr>
              <a:t>가벼운 물체가 떨어지는 것 처럼 바닥으로 떨어진다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82574" y="4873128"/>
            <a:ext cx="2198712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상태</a:t>
            </a:r>
            <a:r>
              <a:rPr lang="en-US" altLang="ko-KR" sz="1200" dirty="0"/>
              <a:t>3. </a:t>
            </a:r>
            <a:r>
              <a:rPr lang="ko-KR" altLang="en-US" sz="1200" dirty="0"/>
              <a:t>떨어지고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AB756-B6CB-400E-901A-5AF57B895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5" y="1937519"/>
            <a:ext cx="3535385" cy="2555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AE523F-ED1E-4E4B-9214-5EF56A29D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39" y="1918028"/>
            <a:ext cx="3323388" cy="2555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CEBAA8-F99C-4CA8-88F9-C8DB222CF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918028"/>
            <a:ext cx="3007218" cy="2555799"/>
          </a:xfrm>
          <a:prstGeom prst="rect">
            <a:avLst/>
          </a:prstGeom>
        </p:spPr>
      </p:pic>
      <p:sp>
        <p:nvSpPr>
          <p:cNvPr id="26" name="원호 25">
            <a:extLst>
              <a:ext uri="{FF2B5EF4-FFF2-40B4-BE49-F238E27FC236}">
                <a16:creationId xmlns:a16="http://schemas.microsoft.com/office/drawing/2014/main" id="{5B246982-1E3B-4304-AC22-0A45075BEDC0}"/>
              </a:ext>
            </a:extLst>
          </p:cNvPr>
          <p:cNvSpPr/>
          <p:nvPr/>
        </p:nvSpPr>
        <p:spPr>
          <a:xfrm>
            <a:off x="3113597" y="3658716"/>
            <a:ext cx="1152128" cy="112474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459010-5D52-422A-9A7E-3FF0514C5412}"/>
              </a:ext>
            </a:extLst>
          </p:cNvPr>
          <p:cNvCxnSpPr>
            <a:cxnSpLocks/>
          </p:cNvCxnSpPr>
          <p:nvPr/>
        </p:nvCxnSpPr>
        <p:spPr>
          <a:xfrm>
            <a:off x="4121709" y="4032448"/>
            <a:ext cx="144016" cy="1886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5CA2D3-7CA5-44A3-A531-AA6AFECF64B4}"/>
              </a:ext>
            </a:extLst>
          </p:cNvPr>
          <p:cNvCxnSpPr>
            <a:cxnSpLocks/>
          </p:cNvCxnSpPr>
          <p:nvPr/>
        </p:nvCxnSpPr>
        <p:spPr>
          <a:xfrm flipV="1">
            <a:off x="4274109" y="3892400"/>
            <a:ext cx="0" cy="29244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원호 42">
            <a:extLst>
              <a:ext uri="{FF2B5EF4-FFF2-40B4-BE49-F238E27FC236}">
                <a16:creationId xmlns:a16="http://schemas.microsoft.com/office/drawing/2014/main" id="{AB94C66E-38E7-4F69-B581-6D79792FBD4B}"/>
              </a:ext>
            </a:extLst>
          </p:cNvPr>
          <p:cNvSpPr/>
          <p:nvPr/>
        </p:nvSpPr>
        <p:spPr>
          <a:xfrm rot="15704707">
            <a:off x="2423844" y="3246832"/>
            <a:ext cx="1152128" cy="112474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0DF248D-79CE-412A-BBAE-071203E3BB80}"/>
              </a:ext>
            </a:extLst>
          </p:cNvPr>
          <p:cNvCxnSpPr>
            <a:cxnSpLocks/>
          </p:cNvCxnSpPr>
          <p:nvPr/>
        </p:nvCxnSpPr>
        <p:spPr>
          <a:xfrm flipV="1">
            <a:off x="2741440" y="3224708"/>
            <a:ext cx="150029" cy="2190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5047428-CD6E-4B60-9A02-865B2C8F64CA}"/>
              </a:ext>
            </a:extLst>
          </p:cNvPr>
          <p:cNvCxnSpPr>
            <a:cxnSpLocks/>
          </p:cNvCxnSpPr>
          <p:nvPr/>
        </p:nvCxnSpPr>
        <p:spPr>
          <a:xfrm flipH="1">
            <a:off x="2891469" y="3210105"/>
            <a:ext cx="2064" cy="1460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E6D553D-4E1A-408F-ADFE-C8EEF6B3C887}"/>
              </a:ext>
            </a:extLst>
          </p:cNvPr>
          <p:cNvCxnSpPr>
            <a:cxnSpLocks/>
          </p:cNvCxnSpPr>
          <p:nvPr/>
        </p:nvCxnSpPr>
        <p:spPr>
          <a:xfrm>
            <a:off x="2594224" y="3143963"/>
            <a:ext cx="304940" cy="953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3430208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함정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8) </a:t>
            </a:r>
            <a:r>
              <a:rPr lang="ko-KR" altLang="en-US" b="1" dirty="0">
                <a:solidFill>
                  <a:srgbClr val="FF0000"/>
                </a:solidFill>
              </a:rPr>
              <a:t>추락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지형이 없는 곳을 지나 갈 경우 혹은 썩은 통나무</a:t>
            </a:r>
            <a:r>
              <a:rPr lang="en-US" altLang="ko-KR" dirty="0"/>
              <a:t>, </a:t>
            </a:r>
            <a:r>
              <a:rPr lang="ko-KR" altLang="en-US" dirty="0"/>
              <a:t>무너지는 바닥</a:t>
            </a:r>
            <a:r>
              <a:rPr lang="en-US" altLang="ko-KR" dirty="0"/>
              <a:t>, </a:t>
            </a:r>
            <a:r>
              <a:rPr lang="ko-KR" altLang="en-US" dirty="0"/>
              <a:t>부서지는 갑판</a:t>
            </a:r>
            <a:r>
              <a:rPr lang="en-US" altLang="ko-KR" dirty="0"/>
              <a:t>, </a:t>
            </a:r>
            <a:r>
              <a:rPr lang="ko-KR" altLang="en-US" dirty="0"/>
              <a:t>무너지는 얼음다리</a:t>
            </a:r>
            <a:r>
              <a:rPr lang="en-US" altLang="ko-KR" dirty="0"/>
              <a:t>, </a:t>
            </a:r>
            <a:r>
              <a:rPr lang="ko-KR" altLang="en-US" dirty="0"/>
              <a:t>부서지는 얼음 바닥</a:t>
            </a:r>
            <a:r>
              <a:rPr lang="en-US" altLang="ko-KR" dirty="0"/>
              <a:t>, </a:t>
            </a:r>
            <a:r>
              <a:rPr lang="ko-KR" altLang="en-US" dirty="0"/>
              <a:t>무너지는 바위다리 함정 오브젝트가 발동되면 이 모션을 취함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7096013" y="5186558"/>
            <a:ext cx="2076281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</a:t>
            </a:r>
            <a:r>
              <a:rPr lang="en-US" altLang="ko-KR" sz="1100" dirty="0"/>
              <a:t>4. 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F24C22-AEDA-4BCA-9B98-DB9A9EEC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7" y="2400257"/>
            <a:ext cx="3670548" cy="33574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673434-071B-405D-B8EC-714B3E07A07B}"/>
              </a:ext>
            </a:extLst>
          </p:cNvPr>
          <p:cNvSpPr/>
          <p:nvPr/>
        </p:nvSpPr>
        <p:spPr>
          <a:xfrm>
            <a:off x="4572000" y="2400257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귀와 팔은 종이처럼 팔랑거리며 움직인다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384CD0-CDCF-437D-8DF0-2D535B57CD08}"/>
              </a:ext>
            </a:extLst>
          </p:cNvPr>
          <p:cNvSpPr/>
          <p:nvPr/>
        </p:nvSpPr>
        <p:spPr>
          <a:xfrm>
            <a:off x="4572000" y="3288402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뛰어 내리는 듯 자연스럽게 떨어진다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88EA32-6B57-4CF2-8A5E-433301A2FE8F}"/>
              </a:ext>
            </a:extLst>
          </p:cNvPr>
          <p:cNvSpPr/>
          <p:nvPr/>
        </p:nvSpPr>
        <p:spPr>
          <a:xfrm>
            <a:off x="4572000" y="5014599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차고 있던 턱받이가 팔랑거리고 물고있던 공갈 젖꼭지를 떨어뜨린다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AE1FB1-ABAB-47BD-BD5F-05126AF037B4}"/>
              </a:ext>
            </a:extLst>
          </p:cNvPr>
          <p:cNvSpPr/>
          <p:nvPr/>
        </p:nvSpPr>
        <p:spPr>
          <a:xfrm>
            <a:off x="4572000" y="4133988"/>
            <a:ext cx="4014568" cy="7431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떨어지고 난 이후 사망 모션으로 넘어가게 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768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이벤트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0" y="808003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10) </a:t>
            </a:r>
            <a:r>
              <a:rPr lang="ko-KR" altLang="en-US" b="1" dirty="0">
                <a:solidFill>
                  <a:srgbClr val="FF0000"/>
                </a:solidFill>
              </a:rPr>
              <a:t>밀기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플레이어 간의 접촉이 있는 상황에서 발생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플레이어 간의 접촉이 있을 때 움직이는 쪽이 취하는 모션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FCED2-223D-4272-98FD-02B0621FF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48880"/>
            <a:ext cx="2952329" cy="32952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48180F-EB2B-40F6-878A-1FE23FA3506B}"/>
              </a:ext>
            </a:extLst>
          </p:cNvPr>
          <p:cNvSpPr/>
          <p:nvPr/>
        </p:nvSpPr>
        <p:spPr>
          <a:xfrm>
            <a:off x="4220007" y="2820331"/>
            <a:ext cx="3932382" cy="730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오브젝트를 밀었을 시의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반동으로 인해 등이 살짝 굽는다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1346D6-B399-4128-A6E8-6D4F0386CC00}"/>
              </a:ext>
            </a:extLst>
          </p:cNvPr>
          <p:cNvSpPr/>
          <p:nvPr/>
        </p:nvSpPr>
        <p:spPr>
          <a:xfrm>
            <a:off x="4225506" y="4366199"/>
            <a:ext cx="3932382" cy="730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상대방을 밀어냄과 동시에 자신도 살짝 밀려난다</a:t>
            </a:r>
            <a:r>
              <a:rPr lang="en-US" altLang="ko-KR" sz="1100" dirty="0">
                <a:solidFill>
                  <a:schemeClr val="tx1"/>
                </a:solidFill>
              </a:rPr>
              <a:t>..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889857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이벤트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11) </a:t>
            </a:r>
            <a:r>
              <a:rPr lang="ko-KR" altLang="en-US" b="1" dirty="0">
                <a:solidFill>
                  <a:srgbClr val="FF0000"/>
                </a:solidFill>
              </a:rPr>
              <a:t>밀림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dirty="0"/>
              <a:t>플레이어 간의 접촉이 있는 상황에서 발생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플레이어 간의 접촉이 있을 때 움직이지 않는 쪽이 취하는 행동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E262AE-067B-4794-8A84-696D2B66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7" y="2700132"/>
            <a:ext cx="3543300" cy="3429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F412D7-7588-45FD-8EDC-38E4A7D4F6F1}"/>
              </a:ext>
            </a:extLst>
          </p:cNvPr>
          <p:cNvSpPr/>
          <p:nvPr/>
        </p:nvSpPr>
        <p:spPr>
          <a:xfrm>
            <a:off x="4427984" y="3212976"/>
            <a:ext cx="3932382" cy="730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밀리면서 하늘을 쳐다보듯 고개가 젖혀진다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6B7783-562D-4382-B672-FC2947342603}"/>
              </a:ext>
            </a:extLst>
          </p:cNvPr>
          <p:cNvSpPr/>
          <p:nvPr/>
        </p:nvSpPr>
        <p:spPr>
          <a:xfrm>
            <a:off x="4430373" y="4869160"/>
            <a:ext cx="3932382" cy="7302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</a:rPr>
              <a:t>땅에 엉덩이를 박으면서 </a:t>
            </a:r>
            <a:r>
              <a:rPr lang="en-US" altLang="ko-KR" sz="1100" dirty="0">
                <a:solidFill>
                  <a:schemeClr val="tx1"/>
                </a:solidFill>
              </a:rPr>
              <a:t>3</a:t>
            </a:r>
            <a:r>
              <a:rPr lang="ko-KR" altLang="en-US" sz="1100" dirty="0">
                <a:solidFill>
                  <a:schemeClr val="tx1"/>
                </a:solidFill>
              </a:rPr>
              <a:t>번 엉덩이를 </a:t>
            </a:r>
            <a:r>
              <a:rPr lang="ko-KR" altLang="en-US" sz="1100" dirty="0" err="1">
                <a:solidFill>
                  <a:schemeClr val="tx1"/>
                </a:solidFill>
              </a:rPr>
              <a:t>통통통</a:t>
            </a:r>
            <a:r>
              <a:rPr lang="ko-KR" altLang="en-US" sz="1100" dirty="0">
                <a:solidFill>
                  <a:schemeClr val="tx1"/>
                </a:solidFill>
              </a:rPr>
              <a:t> 튄다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77827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Autofit/>
          </a:bodyPr>
          <a:lstStyle/>
          <a:p>
            <a:br>
              <a:rPr lang="en-US" altLang="ko-KR" sz="2800" dirty="0"/>
            </a:br>
            <a:r>
              <a:rPr lang="ko-KR" altLang="en-US" sz="2800" dirty="0"/>
              <a:t>이벤트 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13" y="936104"/>
            <a:ext cx="9144000" cy="1196752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12) </a:t>
            </a:r>
            <a:r>
              <a:rPr lang="ko-KR" altLang="en-US" b="1" dirty="0">
                <a:solidFill>
                  <a:srgbClr val="FF0000"/>
                </a:solidFill>
              </a:rPr>
              <a:t>사망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게임 오버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454191" y="1575070"/>
            <a:ext cx="3900656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생명력이 모두 소진 시 머리위로 비석이 떨어지고 토끼는 비석 밑에 깔린다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53524" y="2382396"/>
            <a:ext cx="3900656" cy="4153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비석의 색은 각 캐릭터의 색으로 묘지색이 결정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07504" y="5323454"/>
            <a:ext cx="8928992" cy="9807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오버 뒤 세이브 장소로 돌아가도 비석은 남아있다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새로운 게임을 플레이 할 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전에 있던 비석은 사라진다</a:t>
            </a:r>
            <a:r>
              <a:rPr lang="en-US" altLang="ko-KR" dirty="0">
                <a:solidFill>
                  <a:schemeClr val="tx1"/>
                </a:solidFill>
              </a:rPr>
              <a:t>.)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ED7AE-E257-42F6-ADC9-1CA647F98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50100"/>
            <a:ext cx="2342687" cy="17686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C4AE83-DFD2-406E-8FF4-3E865F78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0" y="1444128"/>
            <a:ext cx="3543300" cy="342900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993" y="0"/>
            <a:ext cx="9144000" cy="86409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캐릭터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40500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컨셉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</a:rPr>
              <a:t>컨셉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그래픽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 err="1">
                <a:solidFill>
                  <a:schemeClr val="bg1"/>
                </a:solidFill>
              </a:rPr>
              <a:t>젤다의전설</a:t>
            </a:r>
            <a:r>
              <a:rPr lang="ko-KR" altLang="en-US" sz="2400" b="1" dirty="0">
                <a:solidFill>
                  <a:schemeClr val="bg1"/>
                </a:solidFill>
              </a:rPr>
              <a:t> 참고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000" b="1" dirty="0">
                <a:solidFill>
                  <a:schemeClr val="bg1"/>
                </a:solidFill>
              </a:rPr>
              <a:t>캐릭터</a:t>
            </a:r>
            <a:r>
              <a:rPr lang="en-US" altLang="ko-KR" sz="1000" b="1" dirty="0">
                <a:solidFill>
                  <a:schemeClr val="bg1"/>
                </a:solidFill>
              </a:rPr>
              <a:t> – </a:t>
            </a:r>
            <a:r>
              <a:rPr lang="ko-KR" altLang="en-US" sz="1000" b="1" dirty="0" err="1">
                <a:solidFill>
                  <a:schemeClr val="bg1"/>
                </a:solidFill>
              </a:rPr>
              <a:t>쉐이딩은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툰쉐이딩으로</a:t>
            </a:r>
            <a:r>
              <a:rPr lang="ko-KR" altLang="en-US" sz="1000" b="1" dirty="0">
                <a:solidFill>
                  <a:schemeClr val="bg1"/>
                </a:solidFill>
              </a:rPr>
              <a:t> 처리 아웃라인은 없으며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외각은 </a:t>
            </a:r>
            <a:r>
              <a:rPr lang="ko-KR" altLang="en-US" sz="1000" b="1" dirty="0" err="1">
                <a:solidFill>
                  <a:schemeClr val="bg1"/>
                </a:solidFill>
              </a:rPr>
              <a:t>림라이트로</a:t>
            </a:r>
            <a:r>
              <a:rPr lang="ko-KR" altLang="en-US" sz="1000" b="1" dirty="0">
                <a:solidFill>
                  <a:schemeClr val="bg1"/>
                </a:solidFill>
              </a:rPr>
              <a:t> 처리 채도는 전체적으로 낮게</a:t>
            </a:r>
            <a:r>
              <a:rPr lang="en-US" altLang="ko-KR" sz="1000" b="1" dirty="0">
                <a:solidFill>
                  <a:schemeClr val="bg1"/>
                </a:solidFill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</a:rPr>
              <a:t>모델링은 </a:t>
            </a:r>
            <a:r>
              <a:rPr lang="ko-KR" altLang="en-US" sz="1000" b="1" dirty="0" err="1">
                <a:solidFill>
                  <a:schemeClr val="bg1"/>
                </a:solidFill>
              </a:rPr>
              <a:t>노말로</a:t>
            </a:r>
            <a:r>
              <a:rPr lang="ko-KR" altLang="en-US" sz="1000" b="1" dirty="0">
                <a:solidFill>
                  <a:schemeClr val="bg1"/>
                </a:solidFill>
              </a:rPr>
              <a:t> 처리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BE9D8-C161-47D7-A469-440357AEE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32701"/>
            <a:ext cx="4102398" cy="43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3"/>
          </a:solidFill>
        </p:spPr>
        <p:txBody>
          <a:bodyPr/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stage1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56" y="2204864"/>
            <a:ext cx="8474483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4756" y="1340768"/>
            <a:ext cx="452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맵 전체 구상 컨셉</a:t>
            </a:r>
          </a:p>
        </p:txBody>
      </p:sp>
    </p:spTree>
    <p:extLst>
      <p:ext uri="{BB962C8B-B14F-4D97-AF65-F5344CB8AC3E}">
        <p14:creationId xmlns:p14="http://schemas.microsoft.com/office/powerpoint/2010/main" val="96496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oo\Desktop\고니\ori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5796" y="948690"/>
            <a:ext cx="3672408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</a:rPr>
              <a:t>대구간</a:t>
            </a:r>
            <a:endParaRPr lang="en-US" altLang="ko-KR" sz="360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대구간 </a:t>
            </a:r>
            <a:r>
              <a:rPr lang="en-US" altLang="ko-KR" sz="2400">
                <a:solidFill>
                  <a:schemeClr val="bg1"/>
                </a:solidFill>
              </a:rPr>
              <a:t>1 - </a:t>
            </a:r>
            <a:r>
              <a:rPr lang="ko-KR" altLang="en-US" sz="2400">
                <a:solidFill>
                  <a:schemeClr val="bg1"/>
                </a:solidFill>
              </a:rPr>
              <a:t>신전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대구간 </a:t>
            </a:r>
            <a:r>
              <a:rPr lang="en-US" altLang="ko-KR" sz="2400">
                <a:solidFill>
                  <a:schemeClr val="bg1"/>
                </a:solidFill>
              </a:rPr>
              <a:t>2 - </a:t>
            </a:r>
            <a:r>
              <a:rPr lang="ko-KR" altLang="en-US" sz="2400">
                <a:solidFill>
                  <a:schemeClr val="bg1"/>
                </a:solidFill>
              </a:rPr>
              <a:t>숲 초입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대구간 </a:t>
            </a:r>
            <a:r>
              <a:rPr lang="en-US" altLang="ko-KR" sz="2400">
                <a:solidFill>
                  <a:schemeClr val="bg1"/>
                </a:solidFill>
              </a:rPr>
              <a:t>3 - </a:t>
            </a:r>
            <a:r>
              <a:rPr lang="ko-KR" altLang="en-US" sz="2400">
                <a:solidFill>
                  <a:schemeClr val="bg1"/>
                </a:solidFill>
              </a:rPr>
              <a:t>숲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r>
              <a:rPr lang="ko-KR" altLang="en-US" sz="2400">
                <a:solidFill>
                  <a:schemeClr val="bg1"/>
                </a:solidFill>
              </a:rPr>
              <a:t>중심부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대구간 </a:t>
            </a:r>
            <a:r>
              <a:rPr lang="en-US" altLang="ko-KR" sz="2400">
                <a:solidFill>
                  <a:schemeClr val="bg1"/>
                </a:solidFill>
              </a:rPr>
              <a:t>4 - </a:t>
            </a:r>
            <a:r>
              <a:rPr lang="ko-KR" altLang="en-US" sz="2400">
                <a:solidFill>
                  <a:schemeClr val="bg1"/>
                </a:solidFill>
              </a:rPr>
              <a:t>나무 동굴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</a:rPr>
              <a:t>대구간 </a:t>
            </a:r>
            <a:r>
              <a:rPr lang="en-US" altLang="ko-KR" sz="2400">
                <a:solidFill>
                  <a:schemeClr val="bg1"/>
                </a:solidFill>
              </a:rPr>
              <a:t>5 - </a:t>
            </a:r>
            <a:r>
              <a:rPr lang="ko-KR" altLang="en-US" sz="2400">
                <a:solidFill>
                  <a:schemeClr val="bg1"/>
                </a:solidFill>
              </a:rPr>
              <a:t>숲 막장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3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altLang="ko-KR">
                <a:solidFill>
                  <a:schemeClr val="bg1"/>
                </a:solidFill>
              </a:rPr>
              <a:t>stage1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숲</a:t>
            </a:r>
          </a:p>
        </p:txBody>
      </p:sp>
    </p:spTree>
    <p:extLst>
      <p:ext uri="{BB962C8B-B14F-4D97-AF65-F5344CB8AC3E}">
        <p14:creationId xmlns:p14="http://schemas.microsoft.com/office/powerpoint/2010/main" val="241298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대분위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공간적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숲속의 신전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아침</a:t>
            </a:r>
            <a:r>
              <a:rPr lang="en-US" altLang="ko-KR" sz="1400">
                <a:solidFill>
                  <a:schemeClr val="bg1"/>
                </a:solidFill>
              </a:rPr>
              <a:t>(9</a:t>
            </a:r>
            <a:r>
              <a:rPr lang="ko-KR" altLang="en-US" sz="1400">
                <a:solidFill>
                  <a:schemeClr val="bg1"/>
                </a:solidFill>
              </a:rPr>
              <a:t>시</a:t>
            </a:r>
            <a:r>
              <a:rPr lang="en-US" altLang="ko-KR" sz="1400">
                <a:solidFill>
                  <a:schemeClr val="bg1"/>
                </a:solidFill>
              </a:rPr>
              <a:t>)~</a:t>
            </a:r>
            <a:r>
              <a:rPr lang="ko-KR" altLang="en-US" sz="1400">
                <a:solidFill>
                  <a:schemeClr val="bg1"/>
                </a:solidFill>
              </a:rPr>
              <a:t>낮</a:t>
            </a:r>
            <a:r>
              <a:rPr lang="en-US" altLang="ko-KR" sz="1400">
                <a:solidFill>
                  <a:schemeClr val="bg1"/>
                </a:solidFill>
              </a:rPr>
              <a:t>(2</a:t>
            </a:r>
            <a:r>
              <a:rPr lang="ko-KR" altLang="en-US" sz="1400">
                <a:solidFill>
                  <a:schemeClr val="bg1"/>
                </a:solidFill>
              </a:rPr>
              <a:t>시</a:t>
            </a:r>
            <a:r>
              <a:rPr lang="en-US" altLang="ko-KR" sz="1400">
                <a:solidFill>
                  <a:schemeClr val="bg1"/>
                </a:solidFill>
              </a:rPr>
              <a:t>) </a:t>
            </a:r>
            <a:r>
              <a:rPr lang="ko-KR" altLang="en-US" sz="1400">
                <a:solidFill>
                  <a:schemeClr val="bg1"/>
                </a:solidFill>
              </a:rPr>
              <a:t>정도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바위로 된 신전과 신전에 자라는 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유물 획득 장면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유물 획득시 화면이 작게 흔들림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함정의 수가 적고 오브젝트의 배치가 많지 않다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플레이 타임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소분위별 </a:t>
            </a:r>
            <a:r>
              <a:rPr lang="en-US" altLang="ko-KR" sz="1400">
                <a:solidFill>
                  <a:schemeClr val="bg1"/>
                </a:solidFill>
              </a:rPr>
              <a:t>20~30</a:t>
            </a:r>
            <a:r>
              <a:rPr lang="ko-KR" altLang="en-US" sz="1400">
                <a:solidFill>
                  <a:schemeClr val="bg1"/>
                </a:solidFill>
              </a:rPr>
              <a:t>초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2~ 3</a:t>
            </a:r>
            <a:r>
              <a:rPr lang="ko-KR" altLang="en-US" sz="1400">
                <a:solidFill>
                  <a:schemeClr val="bg1"/>
                </a:solidFill>
              </a:rPr>
              <a:t>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3" name="Picture 3" descr="C:\Users\ooo\Desktop\4a80e25b580885d4d696141c6136005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r="2205" b="74475"/>
          <a:stretch/>
        </p:blipFill>
        <p:spPr bwMode="auto">
          <a:xfrm>
            <a:off x="524144" y="2701373"/>
            <a:ext cx="1869651" cy="95666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ooo\Desktop\663e0e75a19018cc0ec7bb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8" y="1432594"/>
            <a:ext cx="1863847" cy="1082308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3478" y="4293096"/>
            <a:ext cx="1855460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입구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층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층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층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외부</a:t>
            </a:r>
            <a:r>
              <a:rPr lang="en-US" altLang="ko-KR" sz="10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07" y="1425405"/>
            <a:ext cx="4121406" cy="2237632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 descr="C:\Users\ooo\Desktop\5a453b9ba966a2946dd9f41fecef17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420403"/>
            <a:ext cx="1493519" cy="2237632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347864" y="1903735"/>
            <a:ext cx="1393146" cy="733177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2408334" y="1905826"/>
            <a:ext cx="93953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3" idx="3"/>
          </p:cNvCxnSpPr>
          <p:nvPr/>
        </p:nvCxnSpPr>
        <p:spPr>
          <a:xfrm>
            <a:off x="2393795" y="3179704"/>
            <a:ext cx="165064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4044437" y="2996952"/>
            <a:ext cx="0" cy="1827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029" idx="1"/>
          </p:cNvCxnSpPr>
          <p:nvPr/>
        </p:nvCxnSpPr>
        <p:spPr>
          <a:xfrm flipH="1">
            <a:off x="6156176" y="2539219"/>
            <a:ext cx="936104" cy="500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6012160" y="2544221"/>
            <a:ext cx="144016" cy="14401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861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2938" b="11681"/>
          <a:stretch/>
        </p:blipFill>
        <p:spPr bwMode="auto">
          <a:xfrm>
            <a:off x="1285106" y="1124000"/>
            <a:ext cx="6565900" cy="23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353844" y="3573016"/>
            <a:ext cx="8428424" cy="2616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소분위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 입구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배경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숲에서 부터 유적 입구 까지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방식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시작지점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점프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2</a:t>
            </a:r>
            <a:r>
              <a:rPr lang="ko-KR" altLang="en-US" sz="1400">
                <a:solidFill>
                  <a:schemeClr val="bg1"/>
                </a:solidFill>
              </a:rPr>
              <a:t>인 점프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한명이 다른 한명을 밟고 올라갈수 있는 높이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바위위에 작은 바위를 점프로 넘어간다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밀기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작은 바위를 밀어서 밑으로 떨어트린다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모든 플레이어가 넘어오면 계단을 타고 올라감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유적입구</a:t>
            </a:r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86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2055" name="Picture 7" descr="C:\Users\ooo\Desktop\지빠귀\30f887ca1dce412be790b337c8ced70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3072341" cy="230425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ooo\Desktop\블레스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93096"/>
            <a:ext cx="3070035" cy="216023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9872" y="1188403"/>
            <a:ext cx="5472608" cy="14773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①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시작지점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현 대구간과 소구간의 시작 지점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캐릭터가 생성되는 지점이다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현 대구간에서 사망시 이 지점으로 온다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872" y="4293096"/>
            <a:ext cx="5472608" cy="14773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⑦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신전 입구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오르막길이 있으며 계단으로 이루어져 있다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신전은 돌로 되어 있다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오랜 시간에 의해 파괴되고 부서진 흔적이 보이는 신전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58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2314" y="1059295"/>
            <a:ext cx="5770165" cy="27699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③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거대한 바위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캐릭터가 위에 설수 있게 윗부분은 납작하고 평평한 바위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시스템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크기가 작은 바위는 밀 수 있고 큰 바위는 밀 수 없다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  <a:r>
              <a:rPr lang="ko-KR" altLang="en-US" sz="1400">
                <a:solidFill>
                  <a:schemeClr val="bg1"/>
                </a:solidFill>
              </a:rPr>
              <a:t>크기</a:t>
            </a:r>
            <a:r>
              <a:rPr lang="en-US" altLang="ko-KR" sz="1400">
                <a:solidFill>
                  <a:schemeClr val="bg1"/>
                </a:solidFill>
              </a:rPr>
              <a:t> 1 -&gt; </a:t>
            </a:r>
            <a:r>
              <a:rPr lang="ko-KR" altLang="en-US" sz="1400">
                <a:solidFill>
                  <a:schemeClr val="bg1"/>
                </a:solidFill>
              </a:rPr>
              <a:t>밀 수 있는 바위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캐릭터 크기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  <a:r>
              <a:rPr lang="ko-KR" altLang="en-US" sz="1400">
                <a:solidFill>
                  <a:schemeClr val="bg1"/>
                </a:solidFill>
              </a:rPr>
              <a:t>크기 </a:t>
            </a:r>
            <a:r>
              <a:rPr lang="en-US" altLang="ko-KR" sz="1400">
                <a:solidFill>
                  <a:schemeClr val="bg1"/>
                </a:solidFill>
              </a:rPr>
              <a:t>2 -&gt; </a:t>
            </a:r>
            <a:r>
              <a:rPr lang="ko-KR" altLang="en-US" sz="1400">
                <a:solidFill>
                  <a:schemeClr val="bg1"/>
                </a:solidFill>
              </a:rPr>
              <a:t>밀 수 없는 바위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  <a:r>
              <a:rPr lang="ko-KR" altLang="en-US" sz="1400">
                <a:solidFill>
                  <a:schemeClr val="bg1"/>
                </a:solidFill>
              </a:rPr>
              <a:t>바위는 기본적으로 점프로 올라간다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  <a:r>
              <a:rPr lang="ko-KR" altLang="en-US" sz="1400">
                <a:solidFill>
                  <a:schemeClr val="bg1"/>
                </a:solidFill>
              </a:rPr>
              <a:t>크기 </a:t>
            </a:r>
            <a:r>
              <a:rPr lang="en-US" altLang="ko-KR" sz="1400">
                <a:solidFill>
                  <a:schemeClr val="bg1"/>
                </a:solidFill>
              </a:rPr>
              <a:t>1 -&gt; </a:t>
            </a:r>
            <a:r>
              <a:rPr lang="ko-KR" altLang="en-US" sz="1400">
                <a:solidFill>
                  <a:schemeClr val="bg1"/>
                </a:solidFill>
              </a:rPr>
              <a:t>혼자 점프로 넘어갈 수 있는 바위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          </a:t>
            </a:r>
            <a:r>
              <a:rPr lang="ko-KR" altLang="en-US" sz="1400">
                <a:solidFill>
                  <a:schemeClr val="bg1"/>
                </a:solidFill>
              </a:rPr>
              <a:t>크기 </a:t>
            </a:r>
            <a:r>
              <a:rPr lang="en-US" altLang="ko-KR" sz="1400">
                <a:solidFill>
                  <a:schemeClr val="bg1"/>
                </a:solidFill>
              </a:rPr>
              <a:t>2 -&gt; </a:t>
            </a:r>
            <a:r>
              <a:rPr lang="ko-KR" altLang="en-US" sz="1400">
                <a:solidFill>
                  <a:schemeClr val="bg1"/>
                </a:solidFill>
              </a:rPr>
              <a:t>크기</a:t>
            </a:r>
            <a:r>
              <a:rPr lang="en-US" altLang="ko-KR" sz="1400">
                <a:solidFill>
                  <a:schemeClr val="bg1"/>
                </a:solidFill>
              </a:rPr>
              <a:t>1 </a:t>
            </a:r>
            <a:r>
              <a:rPr lang="ko-KR" altLang="en-US" sz="1400">
                <a:solidFill>
                  <a:schemeClr val="bg1"/>
                </a:solidFill>
              </a:rPr>
              <a:t>혹은 플레이어를 밟고 점프해야 넘어 갈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수  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                       </a:t>
            </a:r>
            <a:r>
              <a:rPr lang="ko-KR" altLang="en-US" sz="1400">
                <a:solidFill>
                  <a:schemeClr val="bg1"/>
                </a:solidFill>
              </a:rPr>
              <a:t>있는 바위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3074" name="Picture 2" descr="C:\Users\ooo\Desktop\지빠귀\c6f5c3ac5be91ddf22e28c09fec8505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59124" r="7258" b="21165"/>
          <a:stretch/>
        </p:blipFill>
        <p:spPr bwMode="auto">
          <a:xfrm>
            <a:off x="128601" y="1452439"/>
            <a:ext cx="2882726" cy="18869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042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1 -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353844" y="3901986"/>
            <a:ext cx="8428424" cy="28315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소분위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 </a:t>
            </a:r>
            <a:r>
              <a:rPr lang="en-US" altLang="ko-KR" sz="2400">
                <a:solidFill>
                  <a:schemeClr val="bg1"/>
                </a:solidFill>
              </a:rPr>
              <a:t>1</a:t>
            </a:r>
            <a:r>
              <a:rPr lang="ko-KR" altLang="en-US" sz="2400">
                <a:solidFill>
                  <a:schemeClr val="bg1"/>
                </a:solidFill>
              </a:rPr>
              <a:t>층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배경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신전 내부에서 부터 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층 올라가는 계단 끝까지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방식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시작지점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함정 점프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특수 함정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한명이상이 올라가면 무너지는 함정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③</a:t>
            </a:r>
            <a:r>
              <a:rPr lang="en-US" altLang="ko-KR" sz="1400">
                <a:solidFill>
                  <a:schemeClr val="bg1"/>
                </a:solidFill>
              </a:rPr>
              <a:t>-2   </a:t>
            </a:r>
            <a:r>
              <a:rPr lang="ko-KR" altLang="en-US" sz="1400">
                <a:solidFill>
                  <a:schemeClr val="bg1"/>
                </a:solidFill>
              </a:rPr>
              <a:t>무너졌을 경우 밑으로 떨어져서 함정에 빠짐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③</a:t>
            </a:r>
            <a:r>
              <a:rPr lang="en-US" altLang="ko-KR" sz="1400">
                <a:solidFill>
                  <a:schemeClr val="bg1"/>
                </a:solidFill>
              </a:rPr>
              <a:t>-3   </a:t>
            </a:r>
            <a:r>
              <a:rPr lang="ko-KR" altLang="en-US" sz="1400">
                <a:solidFill>
                  <a:schemeClr val="bg1"/>
                </a:solidFill>
              </a:rPr>
              <a:t>떨어졌을 경우 한번 피해를 입고 옆 계단을 타고 올라간다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	※</a:t>
            </a:r>
            <a:r>
              <a:rPr lang="ko-KR" altLang="en-US" sz="1400">
                <a:solidFill>
                  <a:schemeClr val="bg1"/>
                </a:solidFill>
              </a:rPr>
              <a:t>가시 함정에 빠졌을 경우 한번 피해를 입고 끝나지만 그상태에서 점프를 하고 착지를 하면 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	   </a:t>
            </a:r>
            <a:r>
              <a:rPr lang="ko-KR" altLang="en-US" sz="1400">
                <a:solidFill>
                  <a:schemeClr val="bg1"/>
                </a:solidFill>
              </a:rPr>
              <a:t>또 피해를 입는다</a:t>
            </a:r>
            <a:r>
              <a:rPr lang="en-US" altLang="ko-KR" sz="140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④   계단을 타고 올라가면 된다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"/>
          <a:stretch/>
        </p:blipFill>
        <p:spPr bwMode="auto">
          <a:xfrm>
            <a:off x="1148943" y="1052736"/>
            <a:ext cx="6638925" cy="271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1759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 &gt; </a:t>
            </a:r>
            <a:r>
              <a:rPr lang="ko-KR" altLang="en-US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9872" y="1188403"/>
            <a:ext cx="5472608" cy="14773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① </a:t>
            </a:r>
            <a:r>
              <a:rPr lang="en-US" altLang="ko-KR" sz="2000" b="1">
                <a:solidFill>
                  <a:schemeClr val="bg1"/>
                </a:solidFill>
              </a:rPr>
              <a:t>~ </a:t>
            </a:r>
            <a:r>
              <a:rPr lang="ko-KR" altLang="en-US" sz="2000" b="1">
                <a:solidFill>
                  <a:schemeClr val="bg1"/>
                </a:solidFill>
              </a:rPr>
              <a:t>③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아치형 신전 기둥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외부가 보이는 뚫려있는 형식의 벽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밖으로는 숲과 산이 보인다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뒤에 있는 배경은 캐릭터의 위치에 따라 조금 움직인다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872" y="4293096"/>
            <a:ext cx="5472608" cy="126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③</a:t>
            </a:r>
            <a:r>
              <a:rPr lang="en-US" altLang="ko-KR" sz="2000" b="1">
                <a:solidFill>
                  <a:schemeClr val="bg1"/>
                </a:solidFill>
              </a:rPr>
              <a:t>-3, </a:t>
            </a:r>
            <a:r>
              <a:rPr lang="ko-KR" altLang="en-US" sz="2000" b="1">
                <a:solidFill>
                  <a:schemeClr val="bg1"/>
                </a:solidFill>
              </a:rPr>
              <a:t>④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신전 돌 계단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돌로 만들어진 듯한 돌계단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듬성듬성 풀이나 이끼나 자라있다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5123" name="Picture 3" descr="C:\Users\ooo\Desktop\p (1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" t="41255" r="38713" b="21678"/>
          <a:stretch/>
        </p:blipFill>
        <p:spPr bwMode="auto">
          <a:xfrm>
            <a:off x="257793" y="1199377"/>
            <a:ext cx="2989609" cy="217009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oo\Desktop\25014330_862965757205233_9189621797295751168_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1" t="21126" r="16913" b="37799"/>
          <a:stretch/>
        </p:blipFill>
        <p:spPr bwMode="auto">
          <a:xfrm>
            <a:off x="257793" y="4293096"/>
            <a:ext cx="2985998" cy="216024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644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74222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 &gt; 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28877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35896" y="1452055"/>
            <a:ext cx="5184576" cy="1046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③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썩은 통나무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설명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  <a:hlinkClick r:id="rId3" action="ppaction://hlinkpres?slideindex=1&amp;slidetitle="/>
              </a:rPr>
              <a:t>링크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함정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숲</a:t>
            </a:r>
            <a:r>
              <a:rPr lang="en-US" altLang="ko-KR" sz="1400">
                <a:solidFill>
                  <a:schemeClr val="bg1"/>
                </a:solidFill>
              </a:rPr>
              <a:t>_ 5. </a:t>
            </a:r>
            <a:r>
              <a:rPr lang="ko-KR" altLang="en-US" sz="1400">
                <a:solidFill>
                  <a:schemeClr val="bg1"/>
                </a:solidFill>
              </a:rPr>
              <a:t>썩은 통나무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9" name="Picture 6" descr="C:\Users\ooo\Desktop\87ae4df7a10a0cfb02f548245fb93c4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33697" r="17622" b="14172"/>
          <a:stretch/>
        </p:blipFill>
        <p:spPr bwMode="auto">
          <a:xfrm>
            <a:off x="179512" y="1452055"/>
            <a:ext cx="3216450" cy="1771378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ooo\Desktop\부비트랩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365103"/>
            <a:ext cx="3216451" cy="2168501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18950" y="4365103"/>
            <a:ext cx="5184576" cy="1046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② 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③</a:t>
            </a:r>
            <a:r>
              <a:rPr lang="en-US" altLang="ko-KR" sz="2000" b="1">
                <a:solidFill>
                  <a:schemeClr val="bg1"/>
                </a:solidFill>
              </a:rPr>
              <a:t>-2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나무 말뚝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설명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  <a:hlinkClick r:id="rId3" action="ppaction://hlinkpres?slideindex=1&amp;slidetitle="/>
              </a:rPr>
              <a:t>링크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함정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숲</a:t>
            </a:r>
            <a:r>
              <a:rPr lang="en-US" altLang="ko-KR" sz="1400">
                <a:solidFill>
                  <a:schemeClr val="bg1"/>
                </a:solidFill>
              </a:rPr>
              <a:t>_ 13. </a:t>
            </a:r>
            <a:r>
              <a:rPr lang="ko-KR" altLang="en-US" sz="1400">
                <a:solidFill>
                  <a:schemeClr val="bg1"/>
                </a:solidFill>
              </a:rPr>
              <a:t>나무 말뚝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11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1 -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353844" y="3901986"/>
            <a:ext cx="8428424" cy="2616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소분위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 </a:t>
            </a:r>
            <a:r>
              <a:rPr lang="en-US" altLang="ko-KR" sz="2400">
                <a:solidFill>
                  <a:schemeClr val="bg1"/>
                </a:solidFill>
              </a:rPr>
              <a:t>2</a:t>
            </a:r>
            <a:r>
              <a:rPr lang="ko-KR" altLang="en-US" sz="2400">
                <a:solidFill>
                  <a:schemeClr val="bg1"/>
                </a:solidFill>
              </a:rPr>
              <a:t>층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배경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신전 내부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층 에서 부터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ko-KR" altLang="en-US" sz="1400">
                <a:solidFill>
                  <a:schemeClr val="bg1"/>
                </a:solidFill>
              </a:rPr>
              <a:t>층 올라가는 계단 끝까지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방식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시작지점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이동 관련 함정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높낮이가 있는 함정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즉사 함정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다리위로 나아가면 된다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계단타고 올라가면 된다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60" y="1124744"/>
            <a:ext cx="684868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025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컨셉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</a:rPr>
              <a:t>컨셉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그래픽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 err="1">
                <a:solidFill>
                  <a:schemeClr val="bg1"/>
                </a:solidFill>
              </a:rPr>
              <a:t>젤다의전설</a:t>
            </a:r>
            <a:r>
              <a:rPr lang="ko-KR" altLang="en-US" sz="2400" b="1" dirty="0">
                <a:solidFill>
                  <a:schemeClr val="bg1"/>
                </a:solidFill>
              </a:rPr>
              <a:t> 참고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000" b="1" dirty="0">
                <a:solidFill>
                  <a:schemeClr val="bg1"/>
                </a:solidFill>
              </a:rPr>
              <a:t>배경</a:t>
            </a:r>
            <a:r>
              <a:rPr lang="en-US" altLang="ko-KR" sz="1000" b="1" dirty="0">
                <a:solidFill>
                  <a:schemeClr val="bg1"/>
                </a:solidFill>
              </a:rPr>
              <a:t> –</a:t>
            </a:r>
            <a:r>
              <a:rPr lang="ko-KR" altLang="en-US" sz="1000" b="1" dirty="0">
                <a:solidFill>
                  <a:schemeClr val="bg1"/>
                </a:solidFill>
              </a:rPr>
              <a:t>채도는 전체적으로 낮게</a:t>
            </a:r>
            <a:r>
              <a:rPr lang="en-US" altLang="ko-KR" sz="1000" b="1" dirty="0">
                <a:solidFill>
                  <a:schemeClr val="bg1"/>
                </a:solidFill>
              </a:rPr>
              <a:t>, </a:t>
            </a:r>
            <a:r>
              <a:rPr lang="ko-KR" altLang="en-US" sz="1000" b="1" dirty="0">
                <a:solidFill>
                  <a:schemeClr val="bg1"/>
                </a:solidFill>
              </a:rPr>
              <a:t>색상 </a:t>
            </a:r>
            <a:r>
              <a:rPr lang="ko-KR" altLang="en-US" sz="1000" b="1" dirty="0" err="1">
                <a:solidFill>
                  <a:schemeClr val="bg1"/>
                </a:solidFill>
              </a:rPr>
              <a:t>베리에이션간의</a:t>
            </a:r>
            <a:r>
              <a:rPr lang="ko-KR" altLang="en-US" sz="1000" b="1" dirty="0">
                <a:solidFill>
                  <a:schemeClr val="bg1"/>
                </a:solidFill>
              </a:rPr>
              <a:t> 차이를 많이 뭉개서 캐주얼한 느낌을 표현</a:t>
            </a:r>
            <a:r>
              <a:rPr lang="en-US" altLang="ko-KR" sz="1000" b="1" dirty="0">
                <a:solidFill>
                  <a:schemeClr val="bg1"/>
                </a:solidFill>
              </a:rPr>
              <a:t>. </a:t>
            </a:r>
            <a:r>
              <a:rPr lang="ko-KR" altLang="en-US" sz="1000" b="1" dirty="0">
                <a:solidFill>
                  <a:schemeClr val="bg1"/>
                </a:solidFill>
              </a:rPr>
              <a:t>모델링 </a:t>
            </a:r>
            <a:r>
              <a:rPr lang="ko-KR" altLang="en-US" sz="1000" b="1" dirty="0" err="1">
                <a:solidFill>
                  <a:schemeClr val="bg1"/>
                </a:solidFill>
              </a:rPr>
              <a:t>노말처리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43ED66-76E7-4DAC-A722-18099A38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72" y="2310407"/>
            <a:ext cx="4572000" cy="2401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0A8824-396E-42B4-8F43-2B1C193F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811603"/>
            <a:ext cx="3852935" cy="2046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35C86-C74D-4309-B159-1AF3EE0F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31" y="4783727"/>
            <a:ext cx="3914696" cy="2078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F3DB16-25A9-4139-98BB-ECDA5F92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39" y="2437785"/>
            <a:ext cx="3792124" cy="20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4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3 &gt; </a:t>
            </a:r>
            <a:r>
              <a:rPr lang="ko-KR" altLang="en-US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1880" y="4293096"/>
            <a:ext cx="5472608" cy="126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④ </a:t>
            </a:r>
            <a:r>
              <a:rPr lang="en-US" altLang="ko-KR" sz="2000" b="1">
                <a:solidFill>
                  <a:schemeClr val="bg1"/>
                </a:solidFill>
              </a:rPr>
              <a:t>~ </a:t>
            </a:r>
            <a:r>
              <a:rPr lang="ko-KR" altLang="en-US" sz="2000" b="1">
                <a:solidFill>
                  <a:schemeClr val="bg1"/>
                </a:solidFill>
              </a:rPr>
              <a:t>⑤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신전 내 절벽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무너져서 만들어진 형태의 절벽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떨어지면 생명력 보유에 상관없이 바로 사망한다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1880" y="1196752"/>
            <a:ext cx="5472608" cy="126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② </a:t>
            </a:r>
            <a:r>
              <a:rPr lang="en-US" altLang="ko-KR" sz="2000" b="1">
                <a:solidFill>
                  <a:schemeClr val="bg1"/>
                </a:solidFill>
              </a:rPr>
              <a:t>~ </a:t>
            </a:r>
            <a:r>
              <a:rPr lang="ko-KR" altLang="en-US" sz="2000" b="1">
                <a:solidFill>
                  <a:schemeClr val="bg1"/>
                </a:solidFill>
              </a:rPr>
              <a:t>③</a:t>
            </a:r>
            <a:r>
              <a:rPr lang="en-US" altLang="ko-KR" sz="2000" b="1">
                <a:solidFill>
                  <a:schemeClr val="bg1"/>
                </a:solidFill>
              </a:rPr>
              <a:t> &gt; </a:t>
            </a:r>
            <a:r>
              <a:rPr lang="ko-KR" altLang="en-US" sz="2000" b="1">
                <a:solidFill>
                  <a:schemeClr val="bg1"/>
                </a:solidFill>
              </a:rPr>
              <a:t>신전 잔해</a:t>
            </a:r>
            <a:r>
              <a:rPr lang="en-US" altLang="ko-KR" sz="2000" b="1">
                <a:solidFill>
                  <a:schemeClr val="bg1"/>
                </a:solidFill>
              </a:rPr>
              <a:t> </a:t>
            </a:r>
            <a:endParaRPr lang="ko-KR" altLang="en-US" sz="2000" b="1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천장이 무너져 내려 만들어진 잔해더미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점프를 통해 넘어갈 수있다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0242" name="Picture 2" descr="C:\Users\ooo\Desktop\지빠귀\7f55be603405604b252a2e85d5b0ee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13600" r="8334" b="35675"/>
          <a:stretch/>
        </p:blipFill>
        <p:spPr bwMode="auto">
          <a:xfrm>
            <a:off x="82861" y="4293096"/>
            <a:ext cx="3330311" cy="235101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ooo\Desktop\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0" r="46626"/>
          <a:stretch/>
        </p:blipFill>
        <p:spPr bwMode="auto">
          <a:xfrm>
            <a:off x="82861" y="1196752"/>
            <a:ext cx="3330311" cy="245131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71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74222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3 &gt; 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28877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66792" y="1322883"/>
            <a:ext cx="5184576" cy="1046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①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거미줄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설명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  <a:hlinkClick r:id="rId3" action="ppaction://hlinkpres?slideindex=1&amp;slidetitle="/>
              </a:rPr>
              <a:t>링크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함정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숲</a:t>
            </a:r>
            <a:r>
              <a:rPr lang="en-US" altLang="ko-KR" sz="1400">
                <a:solidFill>
                  <a:schemeClr val="bg1"/>
                </a:solidFill>
              </a:rPr>
              <a:t>_ 1. </a:t>
            </a:r>
            <a:r>
              <a:rPr lang="ko-KR" altLang="en-US" sz="1400">
                <a:solidFill>
                  <a:schemeClr val="bg1"/>
                </a:solidFill>
              </a:rPr>
              <a:t>거미줄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0" name="Picture 12" descr="webs.4 by plutonicflu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22883"/>
            <a:ext cx="2309855" cy="230985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837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1 -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28" y="1139214"/>
            <a:ext cx="5242055" cy="263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353844" y="3901986"/>
            <a:ext cx="8428424" cy="28315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소분위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 </a:t>
            </a:r>
            <a:r>
              <a:rPr lang="en-US" altLang="ko-KR" sz="2400">
                <a:solidFill>
                  <a:schemeClr val="bg1"/>
                </a:solidFill>
              </a:rPr>
              <a:t>3</a:t>
            </a:r>
            <a:r>
              <a:rPr lang="ko-KR" altLang="en-US" sz="2400">
                <a:solidFill>
                  <a:schemeClr val="bg1"/>
                </a:solidFill>
              </a:rPr>
              <a:t>층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배경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신전 내부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층 에서 부터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ko-KR" altLang="en-US" sz="1400">
                <a:solidFill>
                  <a:schemeClr val="bg1"/>
                </a:solidFill>
              </a:rPr>
              <a:t>층 올라가는 계단 끝까지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방식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시작지점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바위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크기</a:t>
            </a:r>
            <a:r>
              <a:rPr lang="en-US" altLang="ko-KR" sz="1400">
                <a:solidFill>
                  <a:schemeClr val="bg1"/>
                </a:solidFill>
              </a:rPr>
              <a:t>1 &gt; </a:t>
            </a:r>
            <a:r>
              <a:rPr lang="ko-KR" altLang="en-US" sz="1400">
                <a:solidFill>
                  <a:schemeClr val="bg1"/>
                </a:solidFill>
                <a:hlinkClick r:id="rId4" action="ppaction://hlinksldjump"/>
              </a:rPr>
              <a:t>오브젝트 링크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  <a:r>
              <a:rPr lang="ko-KR" altLang="en-US" sz="1400">
                <a:solidFill>
                  <a:schemeClr val="bg1"/>
                </a:solidFill>
              </a:rPr>
              <a:t>를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>
                <a:solidFill>
                  <a:schemeClr val="bg1"/>
                </a:solidFill>
              </a:rPr>
              <a:t>점프해서 넘어간다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②</a:t>
            </a:r>
            <a:r>
              <a:rPr lang="en-US" altLang="ko-KR" sz="1400">
                <a:solidFill>
                  <a:schemeClr val="bg1"/>
                </a:solidFill>
              </a:rPr>
              <a:t>-1   </a:t>
            </a: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발판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발판을 밟으면 연동되는 장치가 발동됨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바위를  ④까지 민다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바위를 이용한 발판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발판위에 바위가 있어도 작동된다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바위문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연동되는 장치가 작동된 상태에서만 열린다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문이열리면 지나간다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 startAt="3"/>
            </a:pPr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5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 &gt; 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10137" y="4292539"/>
            <a:ext cx="5184576" cy="14773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⑤</a:t>
            </a:r>
            <a:r>
              <a:rPr lang="en-US" altLang="ko-KR" sz="2000" b="1">
                <a:solidFill>
                  <a:schemeClr val="bg1"/>
                </a:solidFill>
              </a:rPr>
              <a:t> &gt; </a:t>
            </a:r>
            <a:r>
              <a:rPr lang="ko-KR" altLang="en-US" sz="2000" b="1">
                <a:solidFill>
                  <a:schemeClr val="bg1"/>
                </a:solidFill>
              </a:rPr>
              <a:t>바위 문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바위로 닫혀 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작동하면 바위문이 열리며 길이 생긴다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열리기 전에는 벽으로 인식된다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0136" y="1268760"/>
            <a:ext cx="5169185" cy="19082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②</a:t>
            </a:r>
            <a:r>
              <a:rPr lang="en-US" altLang="ko-KR" sz="2000" b="1">
                <a:solidFill>
                  <a:schemeClr val="bg1"/>
                </a:solidFill>
              </a:rPr>
              <a:t>-1 , </a:t>
            </a:r>
            <a:r>
              <a:rPr lang="ko-KR" altLang="en-US" sz="2000" b="1">
                <a:solidFill>
                  <a:schemeClr val="bg1"/>
                </a:solidFill>
              </a:rPr>
              <a:t>④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발판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캐릭터가 밟으면 발판이 작동한다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캐릭터이외에 바위를 올려두면 발판이 작동한다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발판위에 캐릭터 혹은 바위가 없으면 발판이 작동하지 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 </a:t>
            </a:r>
            <a:r>
              <a:rPr lang="ko-KR" altLang="en-US" sz="1400">
                <a:solidFill>
                  <a:schemeClr val="bg1"/>
                </a:solidFill>
              </a:rPr>
              <a:t>않는다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</a:t>
            </a:r>
            <a:r>
              <a:rPr lang="ko-KR" altLang="en-US" sz="1400">
                <a:solidFill>
                  <a:schemeClr val="bg1"/>
                </a:solidFill>
              </a:rPr>
              <a:t> 발판이 작동하면 연동되는 장치가 작동하게 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1266" name="Picture 2" descr="C:\Users\ooo\Desktop\다운로드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t="23048" r="11155" b="1675"/>
          <a:stretch/>
        </p:blipFill>
        <p:spPr bwMode="auto">
          <a:xfrm>
            <a:off x="264291" y="4293096"/>
            <a:ext cx="3292246" cy="229337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ooo\Desktop\고니\Prince of Persia 2010-08-20 11-43-46-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1" y="1268760"/>
            <a:ext cx="3337200" cy="208823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98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1 - </a:t>
            </a:r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014365"/>
            <a:ext cx="5976664" cy="27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353844" y="3901986"/>
            <a:ext cx="8428424" cy="24006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소분위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신전 외부</a:t>
            </a:r>
            <a:r>
              <a:rPr lang="en-US" altLang="ko-KR" sz="2400">
                <a:solidFill>
                  <a:schemeClr val="bg1"/>
                </a:solidFill>
              </a:rPr>
              <a:t> </a:t>
            </a:r>
            <a:endParaRPr lang="ko-KR" altLang="en-US" sz="2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배경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유물방에서 부터 신전 외부 계단 끝까지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진행 방식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시작지점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튜토리얼 </a:t>
            </a:r>
            <a:r>
              <a:rPr lang="en-US" altLang="ko-KR" sz="1400">
                <a:solidFill>
                  <a:schemeClr val="bg1"/>
                </a:solidFill>
              </a:rPr>
              <a:t>&gt; </a:t>
            </a:r>
            <a:r>
              <a:rPr lang="ko-KR" altLang="en-US" sz="1400">
                <a:solidFill>
                  <a:schemeClr val="bg1"/>
                </a:solidFill>
              </a:rPr>
              <a:t>유물을 획득 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유물을 먹으면 문이 열린다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계단을 타고 내려간다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sz="1400">
                <a:solidFill>
                  <a:schemeClr val="bg1"/>
                </a:solidFill>
              </a:rPr>
              <a:t>계단끝에 저장지점 오브젝트가 존재한다</a:t>
            </a:r>
            <a:r>
              <a:rPr lang="en-US" altLang="ko-KR" sz="1400">
                <a:solidFill>
                  <a:schemeClr val="bg1"/>
                </a:solidFill>
              </a:rPr>
              <a:t>.(</a:t>
            </a:r>
            <a:r>
              <a:rPr lang="ko-KR" altLang="en-US" sz="1400">
                <a:solidFill>
                  <a:schemeClr val="bg1"/>
                </a:solidFill>
              </a:rPr>
              <a:t>대구간 끝지점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 startAt="3"/>
            </a:pPr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53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 &gt; </a:t>
            </a:r>
            <a:r>
              <a:rPr lang="ko-KR" altLang="en-US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 &gt; </a:t>
            </a:r>
            <a:r>
              <a:rPr lang="ko-KR" altLang="en-US">
                <a:solidFill>
                  <a:schemeClr val="bg1"/>
                </a:solidFill>
              </a:rPr>
              <a:t>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</p:cNvCxnSpPr>
          <p:nvPr/>
        </p:nvCxnSpPr>
        <p:spPr>
          <a:xfrm>
            <a:off x="0" y="3919895"/>
            <a:ext cx="9144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1840" y="4292539"/>
            <a:ext cx="5747481" cy="126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⑤</a:t>
            </a:r>
            <a:r>
              <a:rPr lang="en-US" altLang="ko-KR" sz="2000" b="1">
                <a:solidFill>
                  <a:schemeClr val="bg1"/>
                </a:solidFill>
              </a:rPr>
              <a:t> &gt; </a:t>
            </a:r>
            <a:r>
              <a:rPr lang="ko-KR" altLang="en-US" sz="2000" b="1">
                <a:solidFill>
                  <a:schemeClr val="bg1"/>
                </a:solidFill>
              </a:rPr>
              <a:t>게임 저장 오브젝트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숲 스테이지 전반에 존재하는 저장 구간 표시 오브젝트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평소에는 일반적인 나무와 비슷하다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캐릭터가 지나가면 윗부분에서 빛을 내며 저장되었음을 알려준다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10136" y="1268760"/>
            <a:ext cx="5169185" cy="169277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② </a:t>
            </a:r>
            <a:r>
              <a:rPr lang="en-US" altLang="ko-KR" sz="2000" b="1">
                <a:solidFill>
                  <a:schemeClr val="bg1"/>
                </a:solidFill>
              </a:rPr>
              <a:t>&gt; </a:t>
            </a:r>
            <a:r>
              <a:rPr lang="ko-KR" altLang="en-US" sz="2000" b="1">
                <a:solidFill>
                  <a:schemeClr val="bg1"/>
                </a:solidFill>
              </a:rPr>
              <a:t>제단과 유물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제단위에 유물이 있다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유물은 은은하게 빛을 내며 위아래로 둥싱둥실 떠있다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유물을 획득하면 </a:t>
            </a:r>
            <a:r>
              <a:rPr lang="en-US" altLang="ko-KR" sz="1400">
                <a:solidFill>
                  <a:schemeClr val="bg1"/>
                </a:solidFill>
              </a:rPr>
              <a:t>'</a:t>
            </a:r>
            <a:r>
              <a:rPr lang="ko-KR" altLang="en-US" sz="1400">
                <a:solidFill>
                  <a:schemeClr val="bg1"/>
                </a:solidFill>
              </a:rPr>
              <a:t>획득 이벤트</a:t>
            </a:r>
            <a:r>
              <a:rPr lang="en-US" altLang="ko-KR" sz="1400">
                <a:solidFill>
                  <a:schemeClr val="bg1"/>
                </a:solidFill>
              </a:rPr>
              <a:t>'</a:t>
            </a:r>
            <a:r>
              <a:rPr lang="ko-KR" altLang="en-US" sz="1400">
                <a:solidFill>
                  <a:schemeClr val="bg1"/>
                </a:solidFill>
              </a:rPr>
              <a:t>가 작동한다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</a:t>
            </a:r>
            <a:r>
              <a:rPr lang="ko-KR" altLang="en-US" sz="1400">
                <a:solidFill>
                  <a:schemeClr val="bg1"/>
                </a:solidFill>
              </a:rPr>
              <a:t> 유물을 획득하면 제단위에 유물이 사라진다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2290" name="Picture 2" descr="C:\Users\ooo\Desktop\201207111654124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3314646" cy="2016224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ooo\Desktop\고니\ori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1" t="22035" r="35577" b="13759"/>
          <a:stretch/>
        </p:blipFill>
        <p:spPr bwMode="auto">
          <a:xfrm>
            <a:off x="252218" y="4292539"/>
            <a:ext cx="2592288" cy="226728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71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 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대분위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숲 초입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공간적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숲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낮</a:t>
            </a:r>
            <a:r>
              <a:rPr lang="en-US" altLang="ko-KR" sz="1400">
                <a:solidFill>
                  <a:schemeClr val="bg1"/>
                </a:solidFill>
              </a:rPr>
              <a:t> -&gt; </a:t>
            </a:r>
            <a:r>
              <a:rPr lang="ko-KR" altLang="en-US" sz="1400">
                <a:solidFill>
                  <a:schemeClr val="bg1"/>
                </a:solidFill>
              </a:rPr>
              <a:t>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석상과 돌계단이 조화를 이룬 숲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오르막길 끝에서 화면이 작게 흔들림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절벽등 한번에 사망하는 함정의 등장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</a:t>
            </a:r>
            <a:r>
              <a:rPr lang="en-US" altLang="ko-KR" sz="1400">
                <a:solidFill>
                  <a:schemeClr val="bg1"/>
                </a:solidFill>
              </a:rPr>
              <a:t>2 - </a:t>
            </a:r>
            <a:r>
              <a:rPr lang="ko-KR" altLang="en-US" sz="1400">
                <a:solidFill>
                  <a:schemeClr val="bg1"/>
                </a:solidFill>
              </a:rPr>
              <a:t>진행 단계에 비례하여 숲과 하늘이 어두워짐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플레이 타임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소분위별 </a:t>
            </a:r>
            <a:r>
              <a:rPr lang="en-US" altLang="ko-KR" sz="1400">
                <a:solidFill>
                  <a:schemeClr val="bg1"/>
                </a:solidFill>
              </a:rPr>
              <a:t>20~30</a:t>
            </a:r>
            <a:r>
              <a:rPr lang="ko-KR" altLang="en-US" sz="1400">
                <a:solidFill>
                  <a:schemeClr val="bg1"/>
                </a:solidFill>
              </a:rPr>
              <a:t>초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2~ 3</a:t>
            </a:r>
            <a:r>
              <a:rPr lang="ko-KR" altLang="en-US" sz="1400">
                <a:solidFill>
                  <a:schemeClr val="bg1"/>
                </a:solidFill>
              </a:rPr>
              <a:t>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3478" y="4293096"/>
            <a:ext cx="1855460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외부길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 오르막길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숲길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 절벽지대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어두운 숲</a:t>
            </a:r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06" y="1405557"/>
            <a:ext cx="4162425" cy="226695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5" descr="C:\Users\ooo\Desktop\7a0f78329d0e492ad31012cd13edc3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405558"/>
            <a:ext cx="1818077" cy="2266950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ooo\Desktop\4399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8" y="1405558"/>
            <a:ext cx="1855460" cy="1198265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Users\ooo\Desktop\58d303c741d0b5661522148aa49419f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" y="2708920"/>
            <a:ext cx="1861215" cy="9635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stCxn id="22" idx="3"/>
          </p:cNvCxnSpPr>
          <p:nvPr/>
        </p:nvCxnSpPr>
        <p:spPr>
          <a:xfrm>
            <a:off x="2378938" y="2004691"/>
            <a:ext cx="1544990" cy="92025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3" idx="3"/>
          </p:cNvCxnSpPr>
          <p:nvPr/>
        </p:nvCxnSpPr>
        <p:spPr>
          <a:xfrm flipV="1">
            <a:off x="2378938" y="3068960"/>
            <a:ext cx="536878" cy="12175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6156176" y="2004690"/>
            <a:ext cx="936104" cy="56021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28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대분위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숲 중심부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공간적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푸른 숲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밤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어두운 밤에 푸른빛을 띄는 숲과 호수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</a:t>
            </a:r>
            <a:r>
              <a:rPr lang="en-US" altLang="ko-KR" sz="1200">
                <a:solidFill>
                  <a:schemeClr val="bg1"/>
                </a:solidFill>
              </a:rPr>
              <a:t> </a:t>
            </a:r>
            <a:r>
              <a:rPr lang="ko-KR" altLang="en-US" sz="1200">
                <a:solidFill>
                  <a:schemeClr val="bg1"/>
                </a:solidFill>
              </a:rPr>
              <a:t>큰나무 호수에 도착하면 화면이 흔들리며 숲에 있던 새들이 날라감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물속에서는 수영을 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</a:t>
            </a:r>
            <a:r>
              <a:rPr lang="en-US" altLang="ko-KR" sz="1400">
                <a:solidFill>
                  <a:schemeClr val="bg1"/>
                </a:solidFill>
              </a:rPr>
              <a:t>2 - </a:t>
            </a:r>
            <a:r>
              <a:rPr lang="ko-KR" altLang="en-US" sz="1400">
                <a:solidFill>
                  <a:schemeClr val="bg1"/>
                </a:solidFill>
              </a:rPr>
              <a:t>진행에 따라 비례하여 나무와 풀</a:t>
            </a:r>
            <a:r>
              <a:rPr lang="en-US" altLang="ko-KR" sz="1400">
                <a:solidFill>
                  <a:schemeClr val="bg1"/>
                </a:solidFill>
              </a:rPr>
              <a:t>,</a:t>
            </a:r>
            <a:r>
              <a:rPr lang="ko-KR" altLang="en-US" sz="1400">
                <a:solidFill>
                  <a:schemeClr val="bg1"/>
                </a:solidFill>
              </a:rPr>
              <a:t> 꽃들이 더 밝아짐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플레이 타임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소분위별 </a:t>
            </a:r>
            <a:r>
              <a:rPr lang="en-US" altLang="ko-KR" sz="1400">
                <a:solidFill>
                  <a:schemeClr val="bg1"/>
                </a:solidFill>
              </a:rPr>
              <a:t>20~30</a:t>
            </a:r>
            <a:r>
              <a:rPr lang="ko-KR" altLang="en-US" sz="1400">
                <a:solidFill>
                  <a:schemeClr val="bg1"/>
                </a:solidFill>
              </a:rPr>
              <a:t>초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2~ 3</a:t>
            </a:r>
            <a:r>
              <a:rPr lang="ko-KR" altLang="en-US" sz="1400">
                <a:solidFill>
                  <a:schemeClr val="bg1"/>
                </a:solidFill>
              </a:rPr>
              <a:t>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1861215" cy="23083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빛의 숲 초입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큰나무 호수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빛나는 호수</a:t>
            </a:r>
            <a:endParaRPr lang="en-US" altLang="ko-KR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빛의 숲 중심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거대한 나무 입구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05559"/>
            <a:ext cx="4248472" cy="226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C:\Users\ooo\Desktop\87ae4df7a10a0cfb02f548245fb93c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2" y="1405559"/>
            <a:ext cx="1877259" cy="119881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ooo\Desktop\13e6c53bebda178f762a123dfaa0d9c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14533" r="2515" b="11061"/>
          <a:stretch/>
        </p:blipFill>
        <p:spPr bwMode="auto">
          <a:xfrm>
            <a:off x="517722" y="2708921"/>
            <a:ext cx="1877259" cy="963588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ooo\Desktop\d36822ba29bae10ba37037ac3f6b94f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784" y="1401759"/>
            <a:ext cx="1621015" cy="226695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2394981" y="3501008"/>
            <a:ext cx="2105011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499992" y="3356992"/>
            <a:ext cx="0" cy="14401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94981" y="2004964"/>
            <a:ext cx="520835" cy="13520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endCxn id="26" idx="1"/>
          </p:cNvCxnSpPr>
          <p:nvPr/>
        </p:nvCxnSpPr>
        <p:spPr>
          <a:xfrm flipV="1">
            <a:off x="5364088" y="2535234"/>
            <a:ext cx="1600696" cy="82175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60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대분위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나무 동굴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2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공간적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나무 속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새벽 </a:t>
            </a:r>
            <a:r>
              <a:rPr lang="en-US" altLang="ko-KR" sz="1400">
                <a:solidFill>
                  <a:schemeClr val="bg1"/>
                </a:solidFill>
              </a:rPr>
              <a:t>-&gt; </a:t>
            </a:r>
            <a:r>
              <a:rPr lang="ko-KR" altLang="en-US" sz="1400">
                <a:solidFill>
                  <a:schemeClr val="bg1"/>
                </a:solidFill>
              </a:rPr>
              <a:t>일출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야광색으로 빛나는 버섯과 풀이자라는 나무 속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몬스터 구역 다리를 건너면 몬스터들이 캐릭터를 발견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</a:t>
            </a:r>
            <a:r>
              <a:rPr lang="en-US" altLang="ko-KR" sz="1400">
                <a:solidFill>
                  <a:schemeClr val="bg1"/>
                </a:solidFill>
              </a:rPr>
              <a:t>2  - </a:t>
            </a:r>
            <a:r>
              <a:rPr lang="ko-KR" altLang="en-US" sz="1200">
                <a:solidFill>
                  <a:schemeClr val="bg1"/>
                </a:solidFill>
              </a:rPr>
              <a:t>몬스터 구역끝에 도착할때 화면이 크게 흔들리며 몬스터들이 도망감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</a:t>
            </a:r>
            <a:r>
              <a:rPr lang="en-US" altLang="ko-KR" sz="1400">
                <a:solidFill>
                  <a:schemeClr val="bg1"/>
                </a:solidFill>
              </a:rPr>
              <a:t> - </a:t>
            </a:r>
            <a:r>
              <a:rPr lang="ko-KR" altLang="en-US" sz="1400">
                <a:solidFill>
                  <a:schemeClr val="bg1"/>
                </a:solidFill>
              </a:rPr>
              <a:t>몬스터라는 움직이는 장애물이 생김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플레이 타임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소분위별 </a:t>
            </a:r>
            <a:r>
              <a:rPr lang="en-US" altLang="ko-KR" sz="1400">
                <a:solidFill>
                  <a:schemeClr val="bg1"/>
                </a:solidFill>
              </a:rPr>
              <a:t>25~40</a:t>
            </a:r>
            <a:r>
              <a:rPr lang="ko-KR" altLang="en-US" sz="1400">
                <a:solidFill>
                  <a:schemeClr val="bg1"/>
                </a:solidFill>
              </a:rPr>
              <a:t>초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3~ 5</a:t>
            </a:r>
            <a:r>
              <a:rPr lang="ko-KR" altLang="en-US" sz="1400">
                <a:solidFill>
                  <a:schemeClr val="bg1"/>
                </a:solidFill>
              </a:rPr>
              <a:t>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1861215" cy="2369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초입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호수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절벽 지대</a:t>
            </a:r>
            <a:endParaRPr lang="en-US" altLang="ko-KR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버섯 지대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몬스터 마을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07" y="1390308"/>
            <a:ext cx="410759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ooo\Desktop\027215dd91de7534e3db148dfbb3de9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2" y="2640883"/>
            <a:ext cx="1861215" cy="981673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ooo\Desktop\6c62fcdab65156818ae794c181eb1f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1" y="1412094"/>
            <a:ext cx="1861215" cy="1165964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ooo\Desktop\91be46863372c2097242863110123cd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90308"/>
            <a:ext cx="1565527" cy="2232248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stCxn id="14" idx="3"/>
          </p:cNvCxnSpPr>
          <p:nvPr/>
        </p:nvCxnSpPr>
        <p:spPr>
          <a:xfrm>
            <a:off x="2378936" y="1995076"/>
            <a:ext cx="1621564" cy="81956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3" idx="3"/>
          </p:cNvCxnSpPr>
          <p:nvPr/>
        </p:nvCxnSpPr>
        <p:spPr>
          <a:xfrm flipV="1">
            <a:off x="2378937" y="2924944"/>
            <a:ext cx="752903" cy="20677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131840" y="2905125"/>
            <a:ext cx="1425873" cy="1981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5868144" y="2708920"/>
            <a:ext cx="1152128" cy="5760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602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4006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대분위 명칭 </a:t>
            </a:r>
            <a:r>
              <a:rPr lang="en-US" altLang="ko-KR" sz="2400">
                <a:solidFill>
                  <a:schemeClr val="bg1"/>
                </a:solidFill>
              </a:rPr>
              <a:t>- </a:t>
            </a:r>
            <a:r>
              <a:rPr lang="ko-KR" altLang="en-US" sz="2400">
                <a:solidFill>
                  <a:schemeClr val="bg1"/>
                </a:solidFill>
              </a:rPr>
              <a:t>숲 끝</a:t>
            </a:r>
            <a:endParaRPr lang="en-US" altLang="ko-KR" sz="2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공간적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노을진 숲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시간적 배경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동이트는 아침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그래픽 컨셉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노을색에 물든 거대한 나무와 숲</a:t>
            </a:r>
            <a:r>
              <a:rPr lang="en-US" altLang="ko-KR" sz="1400">
                <a:solidFill>
                  <a:schemeClr val="bg1"/>
                </a:solidFill>
              </a:rPr>
              <a:t>,</a:t>
            </a:r>
            <a:r>
              <a:rPr lang="ko-KR" altLang="en-US" sz="1400">
                <a:solidFill>
                  <a:schemeClr val="bg1"/>
                </a:solidFill>
              </a:rPr>
              <a:t> 호수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나무 동굴을 나오고 조금 진행하면 뒤에서 거대한 괴물이 등장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이벤트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탈출에서 괴물이 신전 돌문에 부딪히고 깔리게 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  <a:endParaRPr lang="en-US" altLang="ko-KR" sz="12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특징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뒤에서부터 괴물이 쫒아온다</a:t>
            </a:r>
            <a:r>
              <a:rPr lang="en-US" altLang="ko-KR" sz="1400">
                <a:solidFill>
                  <a:schemeClr val="bg1"/>
                </a:solidFill>
              </a:rPr>
              <a:t>. (</a:t>
            </a:r>
            <a:r>
              <a:rPr lang="ko-KR" altLang="en-US" sz="1400">
                <a:solidFill>
                  <a:schemeClr val="bg1"/>
                </a:solidFill>
              </a:rPr>
              <a:t>괴물과 부딪히면 게임오버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특징</a:t>
            </a:r>
            <a:r>
              <a:rPr lang="en-US" altLang="ko-KR" sz="1400">
                <a:solidFill>
                  <a:schemeClr val="bg1"/>
                </a:solidFill>
              </a:rPr>
              <a:t>2 - </a:t>
            </a:r>
            <a:r>
              <a:rPr lang="ko-KR" altLang="en-US" sz="1400">
                <a:solidFill>
                  <a:schemeClr val="bg1"/>
                </a:solidFill>
              </a:rPr>
              <a:t>괴물의 속도는 일정하며 괴물보다 빠르게 이동해야함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플레이 타임 </a:t>
            </a:r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소분위별 </a:t>
            </a:r>
            <a:r>
              <a:rPr lang="en-US" altLang="ko-KR" sz="1400">
                <a:solidFill>
                  <a:schemeClr val="bg1"/>
                </a:solidFill>
              </a:rPr>
              <a:t>15~20</a:t>
            </a:r>
            <a:r>
              <a:rPr lang="ko-KR" altLang="en-US" sz="1400">
                <a:solidFill>
                  <a:schemeClr val="bg1"/>
                </a:solidFill>
              </a:rPr>
              <a:t>초 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대분위 최대 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분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1861215" cy="2369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외부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나뭇가지 끝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노을진 호수</a:t>
            </a:r>
            <a:endParaRPr lang="en-US" altLang="ko-KR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노을진 숲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5 - </a:t>
            </a:r>
            <a:r>
              <a:rPr lang="ko-KR" altLang="en-US" sz="14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탈출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07" y="1390308"/>
            <a:ext cx="369189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C:\Users\ooo\Desktop\고니\news36780_13900-new_screenshots_emerge_for_ori_and_the_blind_for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3" y="1390308"/>
            <a:ext cx="1861214" cy="223224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ooo\Desktop\a8c32652408410f2ca0ae913919bc7f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90308"/>
            <a:ext cx="1925567" cy="2232248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>
            <a:stCxn id="17" idx="3"/>
          </p:cNvCxnSpPr>
          <p:nvPr/>
        </p:nvCxnSpPr>
        <p:spPr>
          <a:xfrm>
            <a:off x="2378937" y="2506432"/>
            <a:ext cx="752903" cy="584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20" idx="1"/>
          </p:cNvCxnSpPr>
          <p:nvPr/>
        </p:nvCxnSpPr>
        <p:spPr>
          <a:xfrm flipV="1">
            <a:off x="5004048" y="2506432"/>
            <a:ext cx="1656184" cy="41851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6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컨셉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</a:rPr>
              <a:t>컨셉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그래픽</a:t>
            </a:r>
            <a:r>
              <a:rPr lang="en-US" altLang="ko-KR" sz="2400" b="1" dirty="0">
                <a:solidFill>
                  <a:schemeClr val="bg1"/>
                </a:solidFill>
              </a:rPr>
              <a:t> (</a:t>
            </a:r>
            <a:r>
              <a:rPr lang="ko-KR" altLang="en-US" sz="2400" b="1" dirty="0" err="1">
                <a:solidFill>
                  <a:schemeClr val="bg1"/>
                </a:solidFill>
              </a:rPr>
              <a:t>젤다의전설</a:t>
            </a:r>
            <a:r>
              <a:rPr lang="ko-KR" altLang="en-US" sz="2400" b="1" dirty="0">
                <a:solidFill>
                  <a:schemeClr val="bg1"/>
                </a:solidFill>
              </a:rPr>
              <a:t> 참고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ko-KR" altLang="en-US" sz="1000" b="1" dirty="0">
                <a:solidFill>
                  <a:schemeClr val="bg1"/>
                </a:solidFill>
              </a:rPr>
              <a:t>이펙트</a:t>
            </a:r>
            <a:r>
              <a:rPr lang="en-US" altLang="ko-KR" sz="1000" b="1" dirty="0">
                <a:solidFill>
                  <a:schemeClr val="bg1"/>
                </a:solidFill>
              </a:rPr>
              <a:t> –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모든이펙트는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에펙에서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err="1">
                <a:solidFill>
                  <a:schemeClr val="bg1"/>
                </a:solidFill>
              </a:rPr>
              <a:t>툰이펙트로</a:t>
            </a:r>
            <a:r>
              <a:rPr lang="ko-KR" altLang="en-US" sz="1000" b="1" dirty="0">
                <a:solidFill>
                  <a:schemeClr val="bg1"/>
                </a:solidFill>
              </a:rPr>
              <a:t>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2B749-2A69-469B-A7D0-7CE01A1B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348881"/>
            <a:ext cx="2073155" cy="2088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200BB2-CEA9-4BAE-AAA3-E5173DD6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789" y="2886186"/>
            <a:ext cx="3146082" cy="2743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34C8E-8A53-40E8-8FA5-3F2B2ECEB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67" y="4525085"/>
            <a:ext cx="1819275" cy="2200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BDC5F3-BC6F-4104-8F62-EF6F2130D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28" y="2305314"/>
            <a:ext cx="3249172" cy="1945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8FE843-246A-4EA6-887B-B4E0F9485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13" y="4460656"/>
            <a:ext cx="2731245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90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함정 및 오브젝트의 경우는 함정 오브젝트 문서 참조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-</a:t>
            </a:r>
            <a:r>
              <a:rPr lang="ko-KR" altLang="en-US">
                <a:solidFill>
                  <a:schemeClr val="bg1"/>
                </a:solidFill>
                <a:hlinkClick r:id="rId2" action="ppaction://hlinkfile"/>
              </a:rPr>
              <a:t>함정 데이터 테이블</a:t>
            </a:r>
            <a:r>
              <a:rPr lang="en-US" altLang="ko-KR">
                <a:solidFill>
                  <a:schemeClr val="bg1"/>
                </a:solidFill>
              </a:rPr>
              <a:t>-</a:t>
            </a: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-</a:t>
            </a:r>
            <a:r>
              <a:rPr lang="ko-KR" altLang="en-US">
                <a:solidFill>
                  <a:schemeClr val="bg1"/>
                </a:solidFill>
                <a:hlinkClick r:id="rId3" action="ppaction://hlinkfile"/>
              </a:rPr>
              <a:t>함정 시스템 기획서</a:t>
            </a:r>
            <a:r>
              <a:rPr lang="en-US" altLang="ko-KR">
                <a:solidFill>
                  <a:schemeClr val="bg1"/>
                </a:solidFill>
              </a:rPr>
              <a:t>-</a:t>
            </a: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-</a:t>
            </a:r>
            <a:r>
              <a:rPr lang="ko-KR" altLang="en-US">
                <a:solidFill>
                  <a:schemeClr val="bg1"/>
                </a:solidFill>
                <a:hlinkClick r:id="rId4" action="ppaction://hlinkpres?slideindex=1&amp;slidetitle="/>
              </a:rPr>
              <a:t>함정 컨셉 </a:t>
            </a:r>
            <a:r>
              <a:rPr lang="en-US" altLang="ko-KR">
                <a:solidFill>
                  <a:schemeClr val="bg1"/>
                </a:solidFill>
              </a:rPr>
              <a:t>-</a:t>
            </a: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</p:spPr>
        <p:txBody>
          <a:bodyPr/>
          <a:lstStyle/>
          <a:p>
            <a:pPr algn="l"/>
            <a:r>
              <a:rPr lang="ko-KR" altLang="en-US">
                <a:solidFill>
                  <a:schemeClr val="bg1"/>
                </a:solidFill>
              </a:rPr>
              <a:t>함정및 오브젝트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7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컨셉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</a:rPr>
              <a:t>컨셉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그래픽</a:t>
            </a:r>
            <a:r>
              <a:rPr lang="en-US" altLang="ko-KR" sz="2400" b="1" dirty="0">
                <a:solidFill>
                  <a:schemeClr val="bg1"/>
                </a:solidFill>
              </a:rPr>
              <a:t> (</a:t>
            </a:r>
            <a:r>
              <a:rPr lang="ko-KR" altLang="en-US" sz="2400" b="1" dirty="0" err="1">
                <a:solidFill>
                  <a:schemeClr val="bg1"/>
                </a:solidFill>
              </a:rPr>
              <a:t>젤다의전설</a:t>
            </a:r>
            <a:r>
              <a:rPr lang="ko-KR" altLang="en-US" sz="2400" b="1" dirty="0">
                <a:solidFill>
                  <a:schemeClr val="bg1"/>
                </a:solidFill>
              </a:rPr>
              <a:t> 참고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r>
              <a:rPr lang="en-US" altLang="ko-KR" sz="1000" b="1" dirty="0">
                <a:solidFill>
                  <a:schemeClr val="bg1"/>
                </a:solidFill>
              </a:rPr>
              <a:t>UI – </a:t>
            </a:r>
            <a:r>
              <a:rPr lang="ko-KR" altLang="en-US" sz="1000" b="1" dirty="0">
                <a:solidFill>
                  <a:schemeClr val="bg1"/>
                </a:solidFill>
              </a:rPr>
              <a:t>이미지 참고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8AA6A6-DEF0-46C9-9CB5-BB2A85A2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3" y="2241845"/>
            <a:ext cx="5362575" cy="3457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D76A93-DBF2-41D5-980F-A3C19B5BE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341" y="2236133"/>
            <a:ext cx="2209800" cy="163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DCC8A4-317A-48D4-AD18-267117E9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765" y="4016209"/>
            <a:ext cx="2133600" cy="1114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FCEB9D-892A-48E8-B04B-6E9FE6A65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91" y="5272410"/>
            <a:ext cx="14859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883" y="116632"/>
            <a:ext cx="3384005" cy="747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스테이지 </a:t>
            </a:r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864096"/>
          </a:xfrm>
          <a:solidFill>
            <a:schemeClr val="accent6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개요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컨셉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2) </a:t>
            </a:r>
            <a:r>
              <a:rPr lang="ko-KR" altLang="en-US" sz="2400" b="1" dirty="0">
                <a:solidFill>
                  <a:schemeClr val="bg1"/>
                </a:solidFill>
              </a:rPr>
              <a:t>컨셉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1"/>
                </a:solidFill>
              </a:rPr>
              <a:t>물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lvl="1"/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850A9-1271-4EDE-AC90-89BB366C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41970"/>
            <a:ext cx="7776864" cy="39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8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295" y="-23044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23044"/>
            <a:ext cx="9144000" cy="864096"/>
          </a:xfrm>
          <a:solidFill>
            <a:srgbClr val="7030A0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조작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470898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1) </a:t>
            </a:r>
            <a:r>
              <a:rPr lang="ko-KR" altLang="en-US" sz="2400" b="1">
                <a:solidFill>
                  <a:schemeClr val="bg1"/>
                </a:solidFill>
              </a:rPr>
              <a:t>조작 시스템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bg1"/>
                </a:solidFill>
              </a:rPr>
              <a:t>메뉴 조작</a:t>
            </a: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ko-KR" altLang="en-US" sz="1200" b="1">
                <a:solidFill>
                  <a:schemeClr val="bg1"/>
                </a:solidFill>
              </a:rPr>
              <a:t>설정 메뉴 혹은 일시정지를 조작하는 버튼</a:t>
            </a: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bg1"/>
                </a:solidFill>
              </a:rPr>
              <a:t>이동 조작</a:t>
            </a: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ko-KR" altLang="en-US" sz="1200" b="1">
                <a:solidFill>
                  <a:schemeClr val="bg1"/>
                </a:solidFill>
              </a:rPr>
              <a:t>방향 전환과 캐릭터 이동</a:t>
            </a:r>
            <a:r>
              <a:rPr lang="en-US" altLang="ko-KR" sz="1200" b="1">
                <a:solidFill>
                  <a:schemeClr val="bg1"/>
                </a:solidFill>
              </a:rPr>
              <a:t>,</a:t>
            </a:r>
            <a:r>
              <a:rPr lang="ko-KR" altLang="en-US" sz="1200" b="1">
                <a:solidFill>
                  <a:schemeClr val="bg1"/>
                </a:solidFill>
              </a:rPr>
              <a:t> 선택지 변경등을 조작하는 버튼</a:t>
            </a: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endParaRPr lang="en-US" altLang="ko-KR" sz="12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bg1"/>
                </a:solidFill>
              </a:rPr>
              <a:t>행동 조작</a:t>
            </a:r>
            <a:endParaRPr lang="en-US" altLang="ko-KR" sz="1200" b="1">
              <a:solidFill>
                <a:schemeClr val="bg1"/>
              </a:solidFill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ko-KR" altLang="en-US" sz="1200" b="1">
                <a:solidFill>
                  <a:schemeClr val="bg1"/>
                </a:solidFill>
              </a:rPr>
              <a:t>선택 ∙ 취소 혹은 게임 내의 행동 등을 조작하는 버튼</a:t>
            </a:r>
            <a:endParaRPr lang="en-US" altLang="ko-KR" sz="1200" b="1">
              <a:solidFill>
                <a:schemeClr val="bg1"/>
              </a:solidFill>
            </a:endParaRPr>
          </a:p>
          <a:p>
            <a:endParaRPr lang="en-US" altLang="ko-KR" sz="2400" b="1">
              <a:solidFill>
                <a:schemeClr val="bg1"/>
              </a:solidFill>
            </a:endParaRPr>
          </a:p>
        </p:txBody>
      </p:sp>
      <p:pic>
        <p:nvPicPr>
          <p:cNvPr id="29698" name="Picture 2" descr="C:\Users\ooo\Desktop\USB-Xbox-360-XBOX360-PC.jpg_640x640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30524"/>
            <a:ext cx="2722612" cy="27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8031385" y="2451770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7815361" y="2667794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581378" y="2487774"/>
            <a:ext cx="1008112" cy="100811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8024" y="1630524"/>
            <a:ext cx="876943" cy="276999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이동 조작 </a:t>
            </a:r>
            <a:endParaRPr lang="en-US" altLang="ko-KR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4788024" y="2059923"/>
            <a:ext cx="876943" cy="276999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행동 조작</a:t>
            </a:r>
            <a:endParaRPr lang="en-US" altLang="ko-KR" sz="1200" b="1"/>
          </a:p>
        </p:txBody>
      </p:sp>
      <p:sp>
        <p:nvSpPr>
          <p:cNvPr id="12" name="TextBox 11"/>
          <p:cNvSpPr txBox="1"/>
          <p:nvPr/>
        </p:nvSpPr>
        <p:spPr>
          <a:xfrm>
            <a:off x="4788023" y="1196752"/>
            <a:ext cx="876943" cy="27699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/>
              <a:t>메뉴 조작 </a:t>
            </a:r>
            <a:endParaRPr lang="en-US" altLang="ko-KR" sz="1200" b="1"/>
          </a:p>
        </p:txBody>
      </p:sp>
      <p:cxnSp>
        <p:nvCxnSpPr>
          <p:cNvPr id="14" name="직선 연결선 13"/>
          <p:cNvCxnSpPr>
            <a:stCxn id="11" idx="3"/>
          </p:cNvCxnSpPr>
          <p:nvPr/>
        </p:nvCxnSpPr>
        <p:spPr>
          <a:xfrm flipV="1">
            <a:off x="5664967" y="2198422"/>
            <a:ext cx="2690454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" idx="0"/>
          </p:cNvCxnSpPr>
          <p:nvPr/>
        </p:nvCxnSpPr>
        <p:spPr>
          <a:xfrm>
            <a:off x="8355421" y="2198422"/>
            <a:ext cx="0" cy="2533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9" idx="3"/>
          </p:cNvCxnSpPr>
          <p:nvPr/>
        </p:nvCxnSpPr>
        <p:spPr>
          <a:xfrm>
            <a:off x="5664967" y="1769024"/>
            <a:ext cx="142046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4" idx="0"/>
          </p:cNvCxnSpPr>
          <p:nvPr/>
        </p:nvCxnSpPr>
        <p:spPr>
          <a:xfrm>
            <a:off x="7085434" y="1769024"/>
            <a:ext cx="0" cy="7187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3"/>
          </p:cNvCxnSpPr>
          <p:nvPr/>
        </p:nvCxnSpPr>
        <p:spPr>
          <a:xfrm flipV="1">
            <a:off x="5664966" y="1335251"/>
            <a:ext cx="2258407" cy="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3" idx="0"/>
          </p:cNvCxnSpPr>
          <p:nvPr/>
        </p:nvCxnSpPr>
        <p:spPr>
          <a:xfrm flipV="1">
            <a:off x="7923373" y="1335251"/>
            <a:ext cx="0" cy="133254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47673"/>
              </p:ext>
            </p:extLst>
          </p:nvPr>
        </p:nvGraphicFramePr>
        <p:xfrm>
          <a:off x="1187624" y="1827582"/>
          <a:ext cx="3096344" cy="60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버튼명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조작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설정 메뉴 ∙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일시정지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52675"/>
              </p:ext>
            </p:extLst>
          </p:nvPr>
        </p:nvGraphicFramePr>
        <p:xfrm>
          <a:off x="1187624" y="2957188"/>
          <a:ext cx="3226464" cy="1804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버튼명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조작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</a:rPr>
                        <a:t> 방향으로 이동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아래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아래 방향으로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앞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전방으로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뒤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←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후방으로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L2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달리기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모서리가 둥근 직사각형 35"/>
          <p:cNvSpPr/>
          <p:nvPr/>
        </p:nvSpPr>
        <p:spPr>
          <a:xfrm>
            <a:off x="6694065" y="2273585"/>
            <a:ext cx="360040" cy="12667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stCxn id="36" idx="0"/>
          </p:cNvCxnSpPr>
          <p:nvPr/>
        </p:nvCxnSpPr>
        <p:spPr>
          <a:xfrm flipV="1">
            <a:off x="6874085" y="1769023"/>
            <a:ext cx="0" cy="504562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623276"/>
              </p:ext>
            </p:extLst>
          </p:nvPr>
        </p:nvGraphicFramePr>
        <p:xfrm>
          <a:off x="1201705" y="5330871"/>
          <a:ext cx="3226464" cy="902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버튼명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조작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선택 ∙ 점프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취소 ∙ 잡기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00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9883" y="980728"/>
            <a:ext cx="8496573" cy="517064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2) </a:t>
            </a:r>
            <a:r>
              <a:rPr lang="ko-KR" altLang="en-US" sz="2400" b="1">
                <a:solidFill>
                  <a:schemeClr val="bg1"/>
                </a:solidFill>
              </a:rPr>
              <a:t>플레이 시스템</a:t>
            </a:r>
            <a:endParaRPr lang="en-US" altLang="ko-KR" sz="2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bg1"/>
                </a:solidFill>
              </a:rPr>
              <a:t>이동</a:t>
            </a: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방향키를 통해 누른 방향으로 이동한다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왼쪽에서 오른쪽으로 진행한다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sz="1400" b="1">
                <a:solidFill>
                  <a:schemeClr val="bg1"/>
                </a:solidFill>
              </a:rPr>
              <a:t>앞</a:t>
            </a: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전방</a:t>
            </a:r>
            <a:r>
              <a:rPr lang="en-US" altLang="ko-KR" sz="1400" b="1">
                <a:solidFill>
                  <a:schemeClr val="bg1"/>
                </a:solidFill>
              </a:rPr>
              <a:t>) </a:t>
            </a:r>
            <a:r>
              <a:rPr lang="ko-KR" altLang="en-US" sz="1400" b="1">
                <a:solidFill>
                  <a:schemeClr val="bg1"/>
                </a:solidFill>
              </a:rPr>
              <a:t>∙ 뒤</a:t>
            </a: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후방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  <a:r>
              <a:rPr lang="ko-KR" altLang="en-US" sz="1400" b="1">
                <a:solidFill>
                  <a:schemeClr val="bg1"/>
                </a:solidFill>
              </a:rPr>
              <a:t>으로만 조작하여 움직인다</a:t>
            </a:r>
            <a:r>
              <a:rPr lang="en-US" altLang="ko-KR" sz="1400" b="1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lvl="2"/>
            <a:endParaRPr lang="en-US" altLang="ko-KR" sz="1400" b="1">
              <a:solidFill>
                <a:schemeClr val="bg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ko-KR" sz="1400" b="1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bg1"/>
              </a:solidFill>
            </a:endParaRPr>
          </a:p>
        </p:txBody>
      </p:sp>
      <p:pic>
        <p:nvPicPr>
          <p:cNvPr id="30723" name="Picture 3" descr="C:\Users\ooo\Desktop\캐릭터-움직임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41" y="1988840"/>
            <a:ext cx="3945040" cy="266777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0" y="-45495"/>
            <a:ext cx="9144000" cy="8640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 </a:t>
            </a:r>
            <a:r>
              <a:rPr lang="en-US" altLang="ko-KR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&gt; </a:t>
            </a:r>
            <a:r>
              <a:rPr lang="ko-KR" altLang="en-US" sz="320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플레이 시스템</a:t>
            </a:r>
          </a:p>
        </p:txBody>
      </p:sp>
    </p:spTree>
    <p:extLst>
      <p:ext uri="{BB962C8B-B14F-4D97-AF65-F5344CB8AC3E}">
        <p14:creationId xmlns:p14="http://schemas.microsoft.com/office/powerpoint/2010/main" val="291338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3024</Words>
  <Application>Microsoft Office PowerPoint</Application>
  <PresentationFormat>화면 슬라이드 쇼(4:3)</PresentationFormat>
  <Paragraphs>1086</Paragraphs>
  <Slides>50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HY나무B</vt:lpstr>
      <vt:lpstr>맑은 고딕</vt:lpstr>
      <vt:lpstr>Arial</vt:lpstr>
      <vt:lpstr>Wingdings</vt:lpstr>
      <vt:lpstr>Office 테마</vt:lpstr>
      <vt:lpstr>목차</vt:lpstr>
      <vt:lpstr> 1.개요 &gt; 개요</vt:lpstr>
      <vt:lpstr> 1.개요 &gt; 컨셉</vt:lpstr>
      <vt:lpstr> 1.개요 &gt; 컨셉</vt:lpstr>
      <vt:lpstr> 1.개요 &gt; 컨셉</vt:lpstr>
      <vt:lpstr> 1.개요 &gt; 컨셉</vt:lpstr>
      <vt:lpstr> 1.개요 &gt; 컨셉</vt:lpstr>
      <vt:lpstr> 2.시스템 &gt; 조작 시스템</vt:lpstr>
      <vt:lpstr>PowerPoint 프레젠테이션</vt:lpstr>
      <vt:lpstr> 2.시스템 &gt; 플레이 시스템</vt:lpstr>
      <vt:lpstr>PowerPoint 프레젠테이션</vt:lpstr>
      <vt:lpstr>PowerPoint 프레젠테이션</vt:lpstr>
      <vt:lpstr>PowerPoint 프레젠테이션</vt:lpstr>
      <vt:lpstr> 2.시스템</vt:lpstr>
      <vt:lpstr>2.시스템</vt:lpstr>
      <vt:lpstr>2시스템</vt:lpstr>
      <vt:lpstr>2시스템</vt:lpstr>
      <vt:lpstr>PowerPoint 프레젠테이션</vt:lpstr>
      <vt:lpstr> 기본상태   </vt:lpstr>
      <vt:lpstr> 기본상태   </vt:lpstr>
      <vt:lpstr> 이동  </vt:lpstr>
      <vt:lpstr> 이동  </vt:lpstr>
      <vt:lpstr> 이동  </vt:lpstr>
      <vt:lpstr> 함정  </vt:lpstr>
      <vt:lpstr> 함정  </vt:lpstr>
      <vt:lpstr> 함정  </vt:lpstr>
      <vt:lpstr> 이벤트  </vt:lpstr>
      <vt:lpstr> 이벤트  </vt:lpstr>
      <vt:lpstr> 이벤트  </vt:lpstr>
      <vt:lpstr>stage1 - 숲</vt:lpstr>
      <vt:lpstr>stage1 - 숲</vt:lpstr>
      <vt:lpstr>대구간 1</vt:lpstr>
      <vt:lpstr>대구간1 &gt; 소구간1</vt:lpstr>
      <vt:lpstr>대구간1 &gt; 소구간1 &gt; 지형</vt:lpstr>
      <vt:lpstr>대구간1 &gt; 소구간1 &gt; 오브젝트</vt:lpstr>
      <vt:lpstr>대구간1 - 소구간2</vt:lpstr>
      <vt:lpstr>대구간1 &gt; 소구간2 &gt; 지형</vt:lpstr>
      <vt:lpstr>대구간1 &gt; 소구간2 &gt; 오브젝트</vt:lpstr>
      <vt:lpstr>대구간1 - 소구간3</vt:lpstr>
      <vt:lpstr>대구간1 &gt; 소구간3 &gt; 지형</vt:lpstr>
      <vt:lpstr>대구간1 &gt; 소구간3 &gt; 오브젝트</vt:lpstr>
      <vt:lpstr>대구간1 - 소구간4</vt:lpstr>
      <vt:lpstr>대구간1 &gt; 소구간2 &gt; 오브젝트</vt:lpstr>
      <vt:lpstr>대구간1 - 대구간5</vt:lpstr>
      <vt:lpstr>대구간1 &gt; 소구간2 &gt; 오브젝트</vt:lpstr>
      <vt:lpstr>대구간 2</vt:lpstr>
      <vt:lpstr>대구간3</vt:lpstr>
      <vt:lpstr>대구간4</vt:lpstr>
      <vt:lpstr>대구간5</vt:lpstr>
      <vt:lpstr>함정및 오브젝트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목차</dc:title>
  <dc:creator>Microsoft Corporation</dc:creator>
  <cp:lastModifiedBy>HTG</cp:lastModifiedBy>
  <cp:revision>12</cp:revision>
  <dcterms:created xsi:type="dcterms:W3CDTF">2006-10-05T04:04:58Z</dcterms:created>
  <dcterms:modified xsi:type="dcterms:W3CDTF">2018-03-01T14:27:18Z</dcterms:modified>
</cp:coreProperties>
</file>